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7" r:id="rId2"/>
    <p:sldId id="263" r:id="rId3"/>
    <p:sldId id="260" r:id="rId4"/>
    <p:sldId id="270" r:id="rId5"/>
    <p:sldId id="267" r:id="rId6"/>
    <p:sldId id="268" r:id="rId7"/>
    <p:sldId id="269" r:id="rId8"/>
    <p:sldId id="271" r:id="rId9"/>
    <p:sldId id="272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4" r:id="rId19"/>
    <p:sldId id="282" r:id="rId20"/>
    <p:sldId id="283" r:id="rId21"/>
    <p:sldId id="285" r:id="rId22"/>
    <p:sldId id="286" r:id="rId23"/>
    <p:sldId id="289" r:id="rId24"/>
    <p:sldId id="287" r:id="rId25"/>
    <p:sldId id="290" r:id="rId26"/>
    <p:sldId id="291" r:id="rId27"/>
    <p:sldId id="293" r:id="rId28"/>
    <p:sldId id="296" r:id="rId29"/>
    <p:sldId id="292" r:id="rId30"/>
    <p:sldId id="295" r:id="rId31"/>
    <p:sldId id="297" r:id="rId32"/>
    <p:sldId id="298" r:id="rId3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8FF1"/>
    <a:srgbClr val="BC8FDD"/>
    <a:srgbClr val="B11969"/>
    <a:srgbClr val="C5B2F5"/>
    <a:srgbClr val="CBB9F6"/>
    <a:srgbClr val="CDBCF6"/>
    <a:srgbClr val="CCBBF6"/>
    <a:srgbClr val="C9B7F5"/>
    <a:srgbClr val="C7B4F5"/>
    <a:srgbClr val="C9B6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3DC353-D5EF-44E4-87E8-2C0446828824}" type="doc">
      <dgm:prSet loTypeId="urn:microsoft.com/office/officeart/2005/8/layout/venn1" loCatId="relationship" qsTypeId="urn:microsoft.com/office/officeart/2005/8/quickstyle/3d3" qsCatId="3D" csTypeId="urn:microsoft.com/office/officeart/2005/8/colors/colorful5" csCatId="colorful" phldr="1"/>
      <dgm:spPr/>
    </dgm:pt>
    <dgm:pt modelId="{7F841D38-B021-4BEC-BB44-8F5E54EF6CA8}">
      <dgm:prSet phldrT="[Texto]" custT="1"/>
      <dgm:spPr/>
      <dgm:t>
        <a:bodyPr/>
        <a:lstStyle/>
        <a:p>
          <a:pPr algn="ctr"/>
          <a:r>
            <a:rPr lang="es-MX" sz="2000" dirty="0">
              <a:latin typeface="Miriam Libre" panose="00000500000000000000" pitchFamily="50" charset="-79"/>
              <a:cs typeface="Miriam Libre" panose="00000500000000000000" pitchFamily="50" charset="-79"/>
            </a:rPr>
            <a:t>Matemático</a:t>
          </a:r>
        </a:p>
      </dgm:t>
    </dgm:pt>
    <dgm:pt modelId="{177D0FC1-FC13-4D15-9524-0EE560B03A28}" type="parTrans" cxnId="{8A492DD3-4B1C-44DA-8E4C-15A07F293B5B}">
      <dgm:prSet/>
      <dgm:spPr/>
      <dgm:t>
        <a:bodyPr/>
        <a:lstStyle/>
        <a:p>
          <a:endParaRPr lang="es-MX" sz="2000">
            <a:latin typeface="Miriam Libre" panose="00000500000000000000" pitchFamily="50" charset="-79"/>
            <a:cs typeface="Miriam Libre" panose="00000500000000000000" pitchFamily="50" charset="-79"/>
          </a:endParaRPr>
        </a:p>
      </dgm:t>
    </dgm:pt>
    <dgm:pt modelId="{CDEDB7F6-FA07-4F20-A563-2B0CB69D41CC}" type="sibTrans" cxnId="{8A492DD3-4B1C-44DA-8E4C-15A07F293B5B}">
      <dgm:prSet/>
      <dgm:spPr/>
      <dgm:t>
        <a:bodyPr/>
        <a:lstStyle/>
        <a:p>
          <a:endParaRPr lang="es-MX" sz="2000">
            <a:latin typeface="Miriam Libre" panose="00000500000000000000" pitchFamily="50" charset="-79"/>
            <a:cs typeface="Miriam Libre" panose="00000500000000000000" pitchFamily="50" charset="-79"/>
          </a:endParaRPr>
        </a:p>
      </dgm:t>
    </dgm:pt>
    <dgm:pt modelId="{27DB27AF-BC11-4D7E-A993-15A5A8BD6CD5}">
      <dgm:prSet phldrT="[Texto]" custT="1"/>
      <dgm:spPr/>
      <dgm:t>
        <a:bodyPr/>
        <a:lstStyle/>
        <a:p>
          <a:r>
            <a:rPr lang="es-MX" sz="2000" dirty="0">
              <a:latin typeface="Miriam Libre" panose="00000500000000000000" pitchFamily="50" charset="-79"/>
              <a:cs typeface="Miriam Libre" panose="00000500000000000000" pitchFamily="50" charset="-79"/>
            </a:rPr>
            <a:t>Comodín</a:t>
          </a:r>
        </a:p>
      </dgm:t>
    </dgm:pt>
    <dgm:pt modelId="{D2EAAA07-BCB8-4367-91E3-6A15DEC129E2}" type="parTrans" cxnId="{7671A1F5-CA0B-453B-89DA-C40C930A91C4}">
      <dgm:prSet/>
      <dgm:spPr/>
      <dgm:t>
        <a:bodyPr/>
        <a:lstStyle/>
        <a:p>
          <a:endParaRPr lang="es-MX" sz="2000">
            <a:latin typeface="Miriam Libre" panose="00000500000000000000" pitchFamily="50" charset="-79"/>
            <a:cs typeface="Miriam Libre" panose="00000500000000000000" pitchFamily="50" charset="-79"/>
          </a:endParaRPr>
        </a:p>
      </dgm:t>
    </dgm:pt>
    <dgm:pt modelId="{B10EF6C0-E670-41A2-A7B1-77F6453961CF}" type="sibTrans" cxnId="{7671A1F5-CA0B-453B-89DA-C40C930A91C4}">
      <dgm:prSet/>
      <dgm:spPr/>
      <dgm:t>
        <a:bodyPr/>
        <a:lstStyle/>
        <a:p>
          <a:endParaRPr lang="es-MX" sz="2000">
            <a:latin typeface="Miriam Libre" panose="00000500000000000000" pitchFamily="50" charset="-79"/>
            <a:cs typeface="Miriam Libre" panose="00000500000000000000" pitchFamily="50" charset="-79"/>
          </a:endParaRPr>
        </a:p>
      </dgm:t>
    </dgm:pt>
    <dgm:pt modelId="{9576E06B-E450-4CA1-8B55-F9E641902160}">
      <dgm:prSet phldrT="[Texto]" custT="1"/>
      <dgm:spPr/>
      <dgm:t>
        <a:bodyPr/>
        <a:lstStyle/>
        <a:p>
          <a:r>
            <a:rPr lang="es-MX" sz="2000" dirty="0">
              <a:latin typeface="Miriam Libre" panose="00000500000000000000" pitchFamily="50" charset="-79"/>
              <a:cs typeface="Miriam Libre" panose="00000500000000000000" pitchFamily="50" charset="-79"/>
            </a:rPr>
            <a:t>Computacional</a:t>
          </a:r>
        </a:p>
      </dgm:t>
    </dgm:pt>
    <dgm:pt modelId="{92431DB9-19D5-4980-876A-0261E47F9213}" type="parTrans" cxnId="{E0D64D93-807A-4939-BC1D-40BC7542839A}">
      <dgm:prSet/>
      <dgm:spPr/>
      <dgm:t>
        <a:bodyPr/>
        <a:lstStyle/>
        <a:p>
          <a:endParaRPr lang="es-MX" sz="2000"/>
        </a:p>
      </dgm:t>
    </dgm:pt>
    <dgm:pt modelId="{BA631F8F-8A25-49A5-AD96-E365E2CD1361}" type="sibTrans" cxnId="{E0D64D93-807A-4939-BC1D-40BC7542839A}">
      <dgm:prSet/>
      <dgm:spPr/>
      <dgm:t>
        <a:bodyPr/>
        <a:lstStyle/>
        <a:p>
          <a:endParaRPr lang="es-MX" sz="2000"/>
        </a:p>
      </dgm:t>
    </dgm:pt>
    <dgm:pt modelId="{7F903DB0-9929-4A71-81A2-DCF6D34A0329}">
      <dgm:prSet phldrT="[Texto]" custT="1"/>
      <dgm:spPr/>
      <dgm:t>
        <a:bodyPr/>
        <a:lstStyle/>
        <a:p>
          <a:pPr>
            <a:buClr>
              <a:srgbClr val="AB8FF1"/>
            </a:buClr>
          </a:pPr>
          <a:r>
            <a:rPr lang="es-MX" sz="1600" dirty="0">
              <a:latin typeface="Barlow Light" panose="00000400000000000000" pitchFamily="50" charset="0"/>
              <a:cs typeface="Miriam Libre" panose="00000500000000000000" pitchFamily="50" charset="-79"/>
            </a:rPr>
            <a:t>Habilidades de programación</a:t>
          </a:r>
        </a:p>
      </dgm:t>
    </dgm:pt>
    <dgm:pt modelId="{3E2B6D79-1B32-481D-9F5B-40B3D17E83CC}" type="parTrans" cxnId="{01AA1816-BD3C-4552-94BF-096206900A00}">
      <dgm:prSet/>
      <dgm:spPr/>
      <dgm:t>
        <a:bodyPr/>
        <a:lstStyle/>
        <a:p>
          <a:endParaRPr lang="es-MX" sz="2000"/>
        </a:p>
      </dgm:t>
    </dgm:pt>
    <dgm:pt modelId="{7CE8A55F-B0A0-45A9-B321-8C715FFF8668}" type="sibTrans" cxnId="{01AA1816-BD3C-4552-94BF-096206900A00}">
      <dgm:prSet/>
      <dgm:spPr/>
      <dgm:t>
        <a:bodyPr/>
        <a:lstStyle/>
        <a:p>
          <a:endParaRPr lang="es-MX" sz="2000"/>
        </a:p>
      </dgm:t>
    </dgm:pt>
    <dgm:pt modelId="{73A341DA-7E5D-4509-8CF3-1E7F251989EB}">
      <dgm:prSet phldrT="[Texto]" custT="1"/>
      <dgm:spPr/>
      <dgm:t>
        <a:bodyPr/>
        <a:lstStyle/>
        <a:p>
          <a:pPr>
            <a:buClr>
              <a:srgbClr val="BFAAF4"/>
            </a:buClr>
          </a:pPr>
          <a:r>
            <a:rPr lang="es-MX" sz="1600" dirty="0">
              <a:latin typeface="Barlow Light" panose="00000400000000000000" pitchFamily="50" charset="0"/>
              <a:cs typeface="Miriam Libre" panose="00000500000000000000" pitchFamily="50" charset="-79"/>
            </a:rPr>
            <a:t>Conocimiento específico del área</a:t>
          </a:r>
        </a:p>
      </dgm:t>
    </dgm:pt>
    <dgm:pt modelId="{4978B8B2-343B-45D4-AD9C-92F88EEDECFD}" type="parTrans" cxnId="{4853631D-C3AA-4297-A997-DAF4A4AE589C}">
      <dgm:prSet/>
      <dgm:spPr/>
      <dgm:t>
        <a:bodyPr/>
        <a:lstStyle/>
        <a:p>
          <a:endParaRPr lang="es-MX" sz="2000"/>
        </a:p>
      </dgm:t>
    </dgm:pt>
    <dgm:pt modelId="{B3CB4CF5-1375-499F-AF97-7B1BF377816C}" type="sibTrans" cxnId="{4853631D-C3AA-4297-A997-DAF4A4AE589C}">
      <dgm:prSet/>
      <dgm:spPr/>
      <dgm:t>
        <a:bodyPr/>
        <a:lstStyle/>
        <a:p>
          <a:endParaRPr lang="es-MX" sz="2000"/>
        </a:p>
      </dgm:t>
    </dgm:pt>
    <dgm:pt modelId="{F7031180-33BD-4BF4-8F76-DC6823C9ED21}">
      <dgm:prSet custT="1"/>
      <dgm:spPr/>
      <dgm:t>
        <a:bodyPr/>
        <a:lstStyle/>
        <a:p>
          <a:pPr algn="ctr">
            <a:buClr>
              <a:srgbClr val="AB8FF1"/>
            </a:buClr>
          </a:pPr>
          <a:r>
            <a:rPr lang="es-MX" sz="1600" dirty="0">
              <a:latin typeface="Barlow Light" panose="00000400000000000000" pitchFamily="50" charset="0"/>
              <a:cs typeface="Miriam Libre" panose="00000500000000000000" pitchFamily="50" charset="-79"/>
            </a:rPr>
            <a:t>Conocimiento sobre matemáticas y estadística</a:t>
          </a:r>
        </a:p>
      </dgm:t>
    </dgm:pt>
    <dgm:pt modelId="{94720415-A8B9-4B94-A45B-297FF8E59074}" type="sibTrans" cxnId="{1B26C0B0-6A49-4EA4-8FE6-585488A193B3}">
      <dgm:prSet/>
      <dgm:spPr/>
      <dgm:t>
        <a:bodyPr/>
        <a:lstStyle/>
        <a:p>
          <a:endParaRPr lang="es-MX" sz="2000"/>
        </a:p>
      </dgm:t>
    </dgm:pt>
    <dgm:pt modelId="{7265BE73-BFE3-4140-AE53-E77807135A7A}" type="parTrans" cxnId="{1B26C0B0-6A49-4EA4-8FE6-585488A193B3}">
      <dgm:prSet/>
      <dgm:spPr/>
      <dgm:t>
        <a:bodyPr/>
        <a:lstStyle/>
        <a:p>
          <a:endParaRPr lang="es-MX" sz="2000"/>
        </a:p>
      </dgm:t>
    </dgm:pt>
    <dgm:pt modelId="{114AECED-CDB5-4757-80BB-2006C04213C0}" type="pres">
      <dgm:prSet presAssocID="{523DC353-D5EF-44E4-87E8-2C0446828824}" presName="compositeShape" presStyleCnt="0">
        <dgm:presLayoutVars>
          <dgm:chMax val="7"/>
          <dgm:dir/>
          <dgm:resizeHandles val="exact"/>
        </dgm:presLayoutVars>
      </dgm:prSet>
      <dgm:spPr/>
    </dgm:pt>
    <dgm:pt modelId="{CCFD790B-D8F9-450D-A864-1901D562EA3A}" type="pres">
      <dgm:prSet presAssocID="{7F841D38-B021-4BEC-BB44-8F5E54EF6CA8}" presName="circ1" presStyleLbl="vennNode1" presStyleIdx="0" presStyleCnt="3" custLinFactNeighborX="-941" custLinFactNeighborY="2460"/>
      <dgm:spPr/>
    </dgm:pt>
    <dgm:pt modelId="{48CA898C-F389-4207-89FD-E68E4382900D}" type="pres">
      <dgm:prSet presAssocID="{7F841D38-B021-4BEC-BB44-8F5E54EF6CA8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C992773C-A1B5-4848-8378-DDCF49FDABBB}" type="pres">
      <dgm:prSet presAssocID="{27DB27AF-BC11-4D7E-A993-15A5A8BD6CD5}" presName="circ2" presStyleLbl="vennNode1" presStyleIdx="1" presStyleCnt="3" custScaleX="98213" custScaleY="102065"/>
      <dgm:spPr/>
    </dgm:pt>
    <dgm:pt modelId="{9CADB7B8-03DC-4CAE-8C3C-7B0F347A22F4}" type="pres">
      <dgm:prSet presAssocID="{27DB27AF-BC11-4D7E-A993-15A5A8BD6CD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3632208-D83E-4C24-926E-E86EB5B5A640}" type="pres">
      <dgm:prSet presAssocID="{9576E06B-E450-4CA1-8B55-F9E641902160}" presName="circ3" presStyleLbl="vennNode1" presStyleIdx="2" presStyleCnt="3" custScaleX="101975" custScaleY="103103"/>
      <dgm:spPr/>
    </dgm:pt>
    <dgm:pt modelId="{11CCE7D4-0C40-4DCC-9FF9-844EB03CCE34}" type="pres">
      <dgm:prSet presAssocID="{9576E06B-E450-4CA1-8B55-F9E64190216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169E200-8917-4703-8413-123246B74C05}" type="presOf" srcId="{9576E06B-E450-4CA1-8B55-F9E641902160}" destId="{11CCE7D4-0C40-4DCC-9FF9-844EB03CCE34}" srcOrd="1" destOrd="0" presId="urn:microsoft.com/office/officeart/2005/8/layout/venn1"/>
    <dgm:cxn modelId="{01AA1816-BD3C-4552-94BF-096206900A00}" srcId="{9576E06B-E450-4CA1-8B55-F9E641902160}" destId="{7F903DB0-9929-4A71-81A2-DCF6D34A0329}" srcOrd="0" destOrd="0" parTransId="{3E2B6D79-1B32-481D-9F5B-40B3D17E83CC}" sibTransId="{7CE8A55F-B0A0-45A9-B321-8C715FFF8668}"/>
    <dgm:cxn modelId="{4853631D-C3AA-4297-A997-DAF4A4AE589C}" srcId="{27DB27AF-BC11-4D7E-A993-15A5A8BD6CD5}" destId="{73A341DA-7E5D-4509-8CF3-1E7F251989EB}" srcOrd="0" destOrd="0" parTransId="{4978B8B2-343B-45D4-AD9C-92F88EEDECFD}" sibTransId="{B3CB4CF5-1375-499F-AF97-7B1BF377816C}"/>
    <dgm:cxn modelId="{37A47E2F-FB1A-4922-B948-67AF07170E92}" type="presOf" srcId="{73A341DA-7E5D-4509-8CF3-1E7F251989EB}" destId="{C992773C-A1B5-4848-8378-DDCF49FDABBB}" srcOrd="0" destOrd="1" presId="urn:microsoft.com/office/officeart/2005/8/layout/venn1"/>
    <dgm:cxn modelId="{98361B55-53C5-4DD4-A2F9-C1D80E18C05E}" type="presOf" srcId="{9576E06B-E450-4CA1-8B55-F9E641902160}" destId="{53632208-D83E-4C24-926E-E86EB5B5A640}" srcOrd="0" destOrd="0" presId="urn:microsoft.com/office/officeart/2005/8/layout/venn1"/>
    <dgm:cxn modelId="{7B63FC7A-BCEB-4807-A787-90565D9B18E2}" type="presOf" srcId="{7F841D38-B021-4BEC-BB44-8F5E54EF6CA8}" destId="{48CA898C-F389-4207-89FD-E68E4382900D}" srcOrd="1" destOrd="0" presId="urn:microsoft.com/office/officeart/2005/8/layout/venn1"/>
    <dgm:cxn modelId="{7192EB82-DCBF-4CE2-8311-8BF8DE746195}" type="presOf" srcId="{27DB27AF-BC11-4D7E-A993-15A5A8BD6CD5}" destId="{9CADB7B8-03DC-4CAE-8C3C-7B0F347A22F4}" srcOrd="1" destOrd="0" presId="urn:microsoft.com/office/officeart/2005/8/layout/venn1"/>
    <dgm:cxn modelId="{E0D64D93-807A-4939-BC1D-40BC7542839A}" srcId="{523DC353-D5EF-44E4-87E8-2C0446828824}" destId="{9576E06B-E450-4CA1-8B55-F9E641902160}" srcOrd="2" destOrd="0" parTransId="{92431DB9-19D5-4980-876A-0261E47F9213}" sibTransId="{BA631F8F-8A25-49A5-AD96-E365E2CD1361}"/>
    <dgm:cxn modelId="{3AEE2CA6-404D-40EB-8138-F598C13FEADF}" type="presOf" srcId="{F7031180-33BD-4BF4-8F76-DC6823C9ED21}" destId="{CCFD790B-D8F9-450D-A864-1901D562EA3A}" srcOrd="0" destOrd="1" presId="urn:microsoft.com/office/officeart/2005/8/layout/venn1"/>
    <dgm:cxn modelId="{29E01EAC-3764-4D06-8D7F-886B6A8A2874}" type="presOf" srcId="{27DB27AF-BC11-4D7E-A993-15A5A8BD6CD5}" destId="{C992773C-A1B5-4848-8378-DDCF49FDABBB}" srcOrd="0" destOrd="0" presId="urn:microsoft.com/office/officeart/2005/8/layout/venn1"/>
    <dgm:cxn modelId="{1B26C0B0-6A49-4EA4-8FE6-585488A193B3}" srcId="{7F841D38-B021-4BEC-BB44-8F5E54EF6CA8}" destId="{F7031180-33BD-4BF4-8F76-DC6823C9ED21}" srcOrd="0" destOrd="0" parTransId="{7265BE73-BFE3-4140-AE53-E77807135A7A}" sibTransId="{94720415-A8B9-4B94-A45B-297FF8E59074}"/>
    <dgm:cxn modelId="{C36134B5-CC87-4A76-9E5C-941AD9EF7446}" type="presOf" srcId="{7F903DB0-9929-4A71-81A2-DCF6D34A0329}" destId="{11CCE7D4-0C40-4DCC-9FF9-844EB03CCE34}" srcOrd="1" destOrd="1" presId="urn:microsoft.com/office/officeart/2005/8/layout/venn1"/>
    <dgm:cxn modelId="{2CE9EDBA-5471-41D3-9810-F97F12B6AC68}" type="presOf" srcId="{7F903DB0-9929-4A71-81A2-DCF6D34A0329}" destId="{53632208-D83E-4C24-926E-E86EB5B5A640}" srcOrd="0" destOrd="1" presId="urn:microsoft.com/office/officeart/2005/8/layout/venn1"/>
    <dgm:cxn modelId="{E5DBDBCA-9EFC-4424-A119-1629D658B0EE}" type="presOf" srcId="{523DC353-D5EF-44E4-87E8-2C0446828824}" destId="{114AECED-CDB5-4757-80BB-2006C04213C0}" srcOrd="0" destOrd="0" presId="urn:microsoft.com/office/officeart/2005/8/layout/venn1"/>
    <dgm:cxn modelId="{AC4029CE-1B44-4525-83AB-5E14C09F5D50}" type="presOf" srcId="{7F841D38-B021-4BEC-BB44-8F5E54EF6CA8}" destId="{CCFD790B-D8F9-450D-A864-1901D562EA3A}" srcOrd="0" destOrd="0" presId="urn:microsoft.com/office/officeart/2005/8/layout/venn1"/>
    <dgm:cxn modelId="{8A492DD3-4B1C-44DA-8E4C-15A07F293B5B}" srcId="{523DC353-D5EF-44E4-87E8-2C0446828824}" destId="{7F841D38-B021-4BEC-BB44-8F5E54EF6CA8}" srcOrd="0" destOrd="0" parTransId="{177D0FC1-FC13-4D15-9524-0EE560B03A28}" sibTransId="{CDEDB7F6-FA07-4F20-A563-2B0CB69D41CC}"/>
    <dgm:cxn modelId="{B5B588E5-2E00-4A64-8490-2ECC25E6DFDC}" type="presOf" srcId="{F7031180-33BD-4BF4-8F76-DC6823C9ED21}" destId="{48CA898C-F389-4207-89FD-E68E4382900D}" srcOrd="1" destOrd="1" presId="urn:microsoft.com/office/officeart/2005/8/layout/venn1"/>
    <dgm:cxn modelId="{A9900EEF-573B-4312-A3F1-AAC3C3ECD5C0}" type="presOf" srcId="{73A341DA-7E5D-4509-8CF3-1E7F251989EB}" destId="{9CADB7B8-03DC-4CAE-8C3C-7B0F347A22F4}" srcOrd="1" destOrd="1" presId="urn:microsoft.com/office/officeart/2005/8/layout/venn1"/>
    <dgm:cxn modelId="{7671A1F5-CA0B-453B-89DA-C40C930A91C4}" srcId="{523DC353-D5EF-44E4-87E8-2C0446828824}" destId="{27DB27AF-BC11-4D7E-A993-15A5A8BD6CD5}" srcOrd="1" destOrd="0" parTransId="{D2EAAA07-BCB8-4367-91E3-6A15DEC129E2}" sibTransId="{B10EF6C0-E670-41A2-A7B1-77F6453961CF}"/>
    <dgm:cxn modelId="{F9BC1FF1-DFC4-4071-B7C6-A9D0314172A3}" type="presParOf" srcId="{114AECED-CDB5-4757-80BB-2006C04213C0}" destId="{CCFD790B-D8F9-450D-A864-1901D562EA3A}" srcOrd="0" destOrd="0" presId="urn:microsoft.com/office/officeart/2005/8/layout/venn1"/>
    <dgm:cxn modelId="{C462E3E5-5392-446B-8EC3-E3287FE8F172}" type="presParOf" srcId="{114AECED-CDB5-4757-80BB-2006C04213C0}" destId="{48CA898C-F389-4207-89FD-E68E4382900D}" srcOrd="1" destOrd="0" presId="urn:microsoft.com/office/officeart/2005/8/layout/venn1"/>
    <dgm:cxn modelId="{B645C233-6C7B-4D60-B6DD-DEBCA74F85F4}" type="presParOf" srcId="{114AECED-CDB5-4757-80BB-2006C04213C0}" destId="{C992773C-A1B5-4848-8378-DDCF49FDABBB}" srcOrd="2" destOrd="0" presId="urn:microsoft.com/office/officeart/2005/8/layout/venn1"/>
    <dgm:cxn modelId="{5D7332C6-6F4B-40E3-B69C-5F067B260250}" type="presParOf" srcId="{114AECED-CDB5-4757-80BB-2006C04213C0}" destId="{9CADB7B8-03DC-4CAE-8C3C-7B0F347A22F4}" srcOrd="3" destOrd="0" presId="urn:microsoft.com/office/officeart/2005/8/layout/venn1"/>
    <dgm:cxn modelId="{561F6116-8068-421F-A048-6F3E0C850EC9}" type="presParOf" srcId="{114AECED-CDB5-4757-80BB-2006C04213C0}" destId="{53632208-D83E-4C24-926E-E86EB5B5A640}" srcOrd="4" destOrd="0" presId="urn:microsoft.com/office/officeart/2005/8/layout/venn1"/>
    <dgm:cxn modelId="{8D69CF3A-ADFB-4D91-A707-2ED628881AB3}" type="presParOf" srcId="{114AECED-CDB5-4757-80BB-2006C04213C0}" destId="{11CCE7D4-0C40-4DCC-9FF9-844EB03CCE3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D790B-D8F9-450D-A864-1901D562EA3A}">
      <dsp:nvSpPr>
        <dsp:cNvPr id="0" name=""/>
        <dsp:cNvSpPr/>
      </dsp:nvSpPr>
      <dsp:spPr>
        <a:xfrm>
          <a:off x="2453408" y="121775"/>
          <a:ext cx="3232194" cy="3232194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Miriam Libre" panose="00000500000000000000" pitchFamily="50" charset="-79"/>
              <a:cs typeface="Miriam Libre" panose="00000500000000000000" pitchFamily="50" charset="-79"/>
            </a:rPr>
            <a:t>Matemático</a:t>
          </a:r>
        </a:p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AB8FF1"/>
            </a:buClr>
            <a:buChar char="•"/>
          </a:pPr>
          <a:r>
            <a:rPr lang="es-MX" sz="1600" kern="1200" dirty="0">
              <a:latin typeface="Barlow Light" panose="00000400000000000000" pitchFamily="50" charset="0"/>
              <a:cs typeface="Miriam Libre" panose="00000500000000000000" pitchFamily="50" charset="-79"/>
            </a:rPr>
            <a:t>Conocimiento sobre matemáticas y estadística</a:t>
          </a:r>
        </a:p>
      </dsp:txBody>
      <dsp:txXfrm>
        <a:off x="2884367" y="687409"/>
        <a:ext cx="2370275" cy="1454487"/>
      </dsp:txXfrm>
    </dsp:sp>
    <dsp:sp modelId="{C992773C-A1B5-4848-8378-DDCF49FDABBB}">
      <dsp:nvSpPr>
        <dsp:cNvPr id="0" name=""/>
        <dsp:cNvSpPr/>
      </dsp:nvSpPr>
      <dsp:spPr>
        <a:xfrm>
          <a:off x="3678986" y="2029012"/>
          <a:ext cx="3174434" cy="3298938"/>
        </a:xfrm>
        <a:prstGeom prst="ellipse">
          <a:avLst/>
        </a:prstGeom>
        <a:solidFill>
          <a:schemeClr val="accent5">
            <a:alpha val="50000"/>
            <a:hueOff val="3359558"/>
            <a:satOff val="945"/>
            <a:lumOff val="-1353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Miriam Libre" panose="00000500000000000000" pitchFamily="50" charset="-79"/>
              <a:cs typeface="Miriam Libre" panose="00000500000000000000" pitchFamily="50" charset="-79"/>
            </a:rPr>
            <a:t>Comodín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BFAAF4"/>
            </a:buClr>
            <a:buChar char="•"/>
          </a:pPr>
          <a:r>
            <a:rPr lang="es-MX" sz="1600" kern="1200" dirty="0">
              <a:latin typeface="Barlow Light" panose="00000400000000000000" pitchFamily="50" charset="0"/>
              <a:cs typeface="Miriam Libre" panose="00000500000000000000" pitchFamily="50" charset="-79"/>
            </a:rPr>
            <a:t>Conocimiento específico del área</a:t>
          </a:r>
        </a:p>
      </dsp:txBody>
      <dsp:txXfrm>
        <a:off x="4649834" y="2881238"/>
        <a:ext cx="1904660" cy="1814416"/>
      </dsp:txXfrm>
    </dsp:sp>
    <dsp:sp modelId="{53632208-D83E-4C24-926E-E86EB5B5A640}">
      <dsp:nvSpPr>
        <dsp:cNvPr id="0" name=""/>
        <dsp:cNvSpPr/>
      </dsp:nvSpPr>
      <dsp:spPr>
        <a:xfrm>
          <a:off x="1285622" y="2012237"/>
          <a:ext cx="3296029" cy="3332488"/>
        </a:xfrm>
        <a:prstGeom prst="ellipse">
          <a:avLst/>
        </a:prstGeom>
        <a:solidFill>
          <a:schemeClr val="accent5">
            <a:alpha val="50000"/>
            <a:hueOff val="6719117"/>
            <a:satOff val="1889"/>
            <a:lumOff val="-2706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>
              <a:latin typeface="Miriam Libre" panose="00000500000000000000" pitchFamily="50" charset="-79"/>
              <a:cs typeface="Miriam Libre" panose="00000500000000000000" pitchFamily="50" charset="-79"/>
            </a:rPr>
            <a:t>Computacional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AB8FF1"/>
            </a:buClr>
            <a:buChar char="•"/>
          </a:pPr>
          <a:r>
            <a:rPr lang="es-MX" sz="1600" kern="1200" dirty="0">
              <a:latin typeface="Barlow Light" panose="00000400000000000000" pitchFamily="50" charset="0"/>
              <a:cs typeface="Miriam Libre" panose="00000500000000000000" pitchFamily="50" charset="-79"/>
            </a:rPr>
            <a:t>Habilidades de programación</a:t>
          </a:r>
        </a:p>
      </dsp:txBody>
      <dsp:txXfrm>
        <a:off x="1595998" y="2873130"/>
        <a:ext cx="1977617" cy="1832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57B65-774B-4FB1-975A-3BE98ECAFEDE}" type="datetimeFigureOut">
              <a:rPr lang="es-MX" smtClean="0"/>
              <a:t>21/02/2019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9E7B6-90EC-43FD-B638-498D4D6F280B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893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830033" y="2655767"/>
            <a:ext cx="6532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6133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6133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6133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6133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6133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6133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6133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6133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61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743929" y="-12"/>
            <a:ext cx="2086112" cy="37667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9675158" y="-540737"/>
            <a:ext cx="1390929" cy="3642753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703135" y="3690821"/>
            <a:ext cx="1852856" cy="3258923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9159335" y="3216091"/>
            <a:ext cx="2358211" cy="3641927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53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 preserve="1">
  <p:cSld name="Blank thir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406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‹Nº›</a:t>
            </a:fld>
            <a:endParaRPr lang="es-MX" kern="0"/>
          </a:p>
        </p:txBody>
      </p:sp>
    </p:spTree>
    <p:extLst>
      <p:ext uri="{BB962C8B-B14F-4D97-AF65-F5344CB8AC3E}">
        <p14:creationId xmlns:p14="http://schemas.microsoft.com/office/powerpoint/2010/main" val="421979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>
  <p:cSld name="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12"/>
          <p:cNvSpPr/>
          <p:nvPr/>
        </p:nvSpPr>
        <p:spPr>
          <a:xfrm rot="-5400000">
            <a:off x="5871933" y="6026600"/>
            <a:ext cx="448000" cy="12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5488533" y="6409833"/>
            <a:ext cx="1214800" cy="4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‹Nº›</a:t>
            </a:fld>
            <a:endParaRPr lang="es-MX" kern="0"/>
          </a:p>
        </p:txBody>
      </p:sp>
    </p:spTree>
    <p:extLst>
      <p:ext uri="{BB962C8B-B14F-4D97-AF65-F5344CB8AC3E}">
        <p14:creationId xmlns:p14="http://schemas.microsoft.com/office/powerpoint/2010/main" val="382756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Sub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3501800" y="2517533"/>
            <a:ext cx="5188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5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501800" y="4193139"/>
            <a:ext cx="5188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4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9941359" y="386673"/>
            <a:ext cx="1631643" cy="2869620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961385" y="3419782"/>
            <a:ext cx="1475128" cy="3397897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063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3273067" y="0"/>
            <a:ext cx="564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61;p4"/>
          <p:cNvSpPr/>
          <p:nvPr/>
        </p:nvSpPr>
        <p:spPr>
          <a:xfrm rot="-5400000">
            <a:off x="5871933" y="6026600"/>
            <a:ext cx="448000" cy="12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3797979" y="1100567"/>
            <a:ext cx="4596000" cy="4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507987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1219170" lvl="1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828754" lvl="2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2438339" lvl="3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3047924" lvl="4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3657509" lvl="5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4267093" lvl="6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4876678" lvl="7" indent="-50798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5486263" lvl="8" indent="-50798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4791200" y="258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600" b="1" i="0" u="none" strike="noStrike" kern="0" cap="none" spc="0" normalizeH="0" baseline="0" noProof="0">
                <a:ln>
                  <a:noFill/>
                </a:ln>
                <a:solidFill>
                  <a:srgbClr val="A5B0FE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kumimoji="0" sz="9600" b="1" i="0" u="none" strike="noStrike" kern="0" cap="none" spc="0" normalizeH="0" baseline="0" noProof="0">
              <a:ln>
                <a:noFill/>
              </a:ln>
              <a:solidFill>
                <a:srgbClr val="A5B0FE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5488533" y="6410000"/>
            <a:ext cx="1214800" cy="4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‹Nº›</a:t>
            </a:fld>
            <a:endParaRPr lang="es-MX" kern="0"/>
          </a:p>
        </p:txBody>
      </p:sp>
      <p:grpSp>
        <p:nvGrpSpPr>
          <p:cNvPr id="65" name="Google Shape;65;p4"/>
          <p:cNvGrpSpPr/>
          <p:nvPr/>
        </p:nvGrpSpPr>
        <p:grpSpPr>
          <a:xfrm>
            <a:off x="9169267" y="4453501"/>
            <a:ext cx="3022733" cy="2404500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3022584" cy="2338933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4381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11744000" y="2944372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‹Nº›</a:t>
            </a:fld>
            <a:endParaRPr lang="es-MX" kern="0"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609600" y="2209800"/>
            <a:ext cx="6851600" cy="4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8562987" y="-83"/>
            <a:ext cx="2203300" cy="302700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9474851" y="3566485"/>
            <a:ext cx="2068116" cy="3291500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94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 + 2 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609600" y="2229733"/>
            <a:ext cx="3325600" cy="4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4135536" y="2229733"/>
            <a:ext cx="3325600" cy="4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‹Nº›</a:t>
            </a:fld>
            <a:endParaRPr lang="es-MX" kern="0"/>
          </a:p>
        </p:txBody>
      </p:sp>
      <p:grpSp>
        <p:nvGrpSpPr>
          <p:cNvPr id="118" name="Google Shape;118;p6"/>
          <p:cNvGrpSpPr/>
          <p:nvPr/>
        </p:nvGrpSpPr>
        <p:grpSpPr>
          <a:xfrm>
            <a:off x="8652201" y="0"/>
            <a:ext cx="2510300" cy="32616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8651933" y="4375184"/>
            <a:ext cx="2865851" cy="24828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011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 + 3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609600" y="2215433"/>
            <a:ext cx="2208400" cy="4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▹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931133" y="2215433"/>
            <a:ext cx="2208400" cy="4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▹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5252667" y="2215433"/>
            <a:ext cx="2208400" cy="407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▹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‹Nº›</a:t>
            </a:fld>
            <a:endParaRPr lang="es-MX" kern="0"/>
          </a:p>
        </p:txBody>
      </p:sp>
      <p:grpSp>
        <p:nvGrpSpPr>
          <p:cNvPr id="150" name="Google Shape;150;p7"/>
          <p:cNvGrpSpPr/>
          <p:nvPr/>
        </p:nvGrpSpPr>
        <p:grpSpPr>
          <a:xfrm>
            <a:off x="8541218" y="-16"/>
            <a:ext cx="3130533" cy="3026867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8943918" y="3930667"/>
            <a:ext cx="2309433" cy="2927317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1331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‹Nº›</a:t>
            </a:fld>
            <a:endParaRPr lang="es-MX" kern="0"/>
          </a:p>
        </p:txBody>
      </p:sp>
      <p:grpSp>
        <p:nvGrpSpPr>
          <p:cNvPr id="188" name="Google Shape;188;p8"/>
          <p:cNvGrpSpPr/>
          <p:nvPr/>
        </p:nvGrpSpPr>
        <p:grpSpPr>
          <a:xfrm>
            <a:off x="8943918" y="3930667"/>
            <a:ext cx="2309433" cy="2927317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8691851" y="-15"/>
            <a:ext cx="2068116" cy="3291500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94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8128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8521000" y="586000"/>
            <a:ext cx="2830000" cy="56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‹Nº›</a:t>
            </a:fld>
            <a:endParaRPr lang="es-MX" kern="0"/>
          </a:p>
        </p:txBody>
      </p:sp>
    </p:spTree>
    <p:extLst>
      <p:ext uri="{BB962C8B-B14F-4D97-AF65-F5344CB8AC3E}">
        <p14:creationId xmlns:p14="http://schemas.microsoft.com/office/powerpoint/2010/main" val="103759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 preserve="1">
  <p:cSld name="Blank half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11744000" y="2944372"/>
            <a:ext cx="448000" cy="96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6088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‹Nº›</a:t>
            </a:fld>
            <a:endParaRPr lang="es-MX" kern="0"/>
          </a:p>
        </p:txBody>
      </p:sp>
    </p:spTree>
    <p:extLst>
      <p:ext uri="{BB962C8B-B14F-4D97-AF65-F5344CB8AC3E}">
        <p14:creationId xmlns:p14="http://schemas.microsoft.com/office/powerpoint/2010/main" val="92681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BFAAF4"/>
            </a:gs>
            <a:gs pos="71000">
              <a:srgbClr val="CDBCF6"/>
            </a:gs>
            <a:gs pos="90000">
              <a:srgbClr val="E6D5F3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782633"/>
            <a:ext cx="6851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2209800"/>
            <a:ext cx="6851600" cy="4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3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33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33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33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33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33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33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33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333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‹Nº›</a:t>
            </a:fld>
            <a:endParaRPr lang="es-MX" kern="0"/>
          </a:p>
        </p:txBody>
      </p:sp>
    </p:spTree>
    <p:extLst>
      <p:ext uri="{BB962C8B-B14F-4D97-AF65-F5344CB8AC3E}">
        <p14:creationId xmlns:p14="http://schemas.microsoft.com/office/powerpoint/2010/main" val="3740966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8E938-A531-4253-9000-3E5C6D2EB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0033" y="2655767"/>
            <a:ext cx="6313967" cy="1546400"/>
          </a:xfrm>
        </p:spPr>
        <p:txBody>
          <a:bodyPr/>
          <a:lstStyle/>
          <a:p>
            <a:r>
              <a:rPr lang="es-MX" dirty="0"/>
              <a:t>Limpieza y manipulación de datos en 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CDE552-B726-4CF9-B869-61FCFA4F9E60}"/>
              </a:ext>
            </a:extLst>
          </p:cNvPr>
          <p:cNvSpPr txBox="1"/>
          <p:nvPr/>
        </p:nvSpPr>
        <p:spPr>
          <a:xfrm>
            <a:off x="4061791" y="1470992"/>
            <a:ext cx="406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666666"/>
                </a:solidFill>
                <a:latin typeface="Tw Cen MT Condensed Extra Bold" panose="020B0803020202020204" pitchFamily="34" charset="0"/>
              </a:rPr>
              <a:t>Data Science Academy Mexico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7065655-B69F-4ED9-87C6-E1085AC72B15}"/>
              </a:ext>
            </a:extLst>
          </p:cNvPr>
          <p:cNvSpPr txBox="1"/>
          <p:nvPr/>
        </p:nvSpPr>
        <p:spPr>
          <a:xfrm>
            <a:off x="3952807" y="4925277"/>
            <a:ext cx="4068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rgbClr val="666666"/>
                </a:solidFill>
                <a:latin typeface="Tw Cen MT Condensed Extra Bold" panose="020B0803020202020204" pitchFamily="34" charset="0"/>
              </a:rPr>
              <a:t>Febrero 21, 2019</a:t>
            </a:r>
          </a:p>
        </p:txBody>
      </p:sp>
    </p:spTree>
    <p:extLst>
      <p:ext uri="{BB962C8B-B14F-4D97-AF65-F5344CB8AC3E}">
        <p14:creationId xmlns:p14="http://schemas.microsoft.com/office/powerpoint/2010/main" val="302591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9121F15-5845-4718-A137-1625604C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MX" dirty="0">
                <a:solidFill>
                  <a:srgbClr val="AB8FF1"/>
                </a:solidFill>
              </a:rPr>
              <a:t>Estándares y definición de datos ordenados (tidy data)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99E01A-2C16-4842-8699-F4D0785AD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29733"/>
            <a:ext cx="6851600" cy="2989967"/>
          </a:xfrm>
        </p:spPr>
        <p:txBody>
          <a:bodyPr/>
          <a:lstStyle/>
          <a:p>
            <a:pPr>
              <a:buClr>
                <a:srgbClr val="C7B4F5"/>
              </a:buClr>
            </a:pPr>
            <a:r>
              <a:rPr lang="es-MX" dirty="0"/>
              <a:t>Diseñados para estandarizar la forma de la base tal que nos facilite la exploración inicial y modelación</a:t>
            </a:r>
          </a:p>
          <a:p>
            <a:pPr>
              <a:buClr>
                <a:srgbClr val="C7B4F5"/>
              </a:buClr>
            </a:pPr>
            <a:endParaRPr lang="es-MX" dirty="0"/>
          </a:p>
          <a:p>
            <a:pPr>
              <a:buClr>
                <a:srgbClr val="C7B4F5"/>
              </a:buClr>
            </a:pPr>
            <a:r>
              <a:rPr lang="es-MX" dirty="0"/>
              <a:t>Seguir los principios nos permitirá enfocarnos en el análisis del problema más que en la “logística” de los datos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8B2CD25-55C5-4D31-85D0-811F7CC82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10</a:t>
            </a:fld>
            <a:endParaRPr lang="es-MX" kern="0"/>
          </a:p>
        </p:txBody>
      </p:sp>
    </p:spTree>
    <p:extLst>
      <p:ext uri="{BB962C8B-B14F-4D97-AF65-F5344CB8AC3E}">
        <p14:creationId xmlns:p14="http://schemas.microsoft.com/office/powerpoint/2010/main" val="303354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3411DBC-0652-4874-A893-D02CC8447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>
              <a:buNone/>
            </a:pPr>
            <a:r>
              <a:rPr lang="es-MX" sz="2800"/>
              <a:t>Todas las familias felices se parecen; cada familia infeliz lo es a su propia manera</a:t>
            </a:r>
          </a:p>
          <a:p>
            <a:pPr marL="101598" indent="0">
              <a:buNone/>
            </a:pPr>
            <a:endParaRPr lang="es-MX" sz="2800"/>
          </a:p>
          <a:p>
            <a:pPr marL="101598" indent="0">
              <a:buNone/>
            </a:pPr>
            <a:r>
              <a:rPr lang="es-MX" sz="2800"/>
              <a:t>— Leo Tolstoy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CCA2C09-94D5-422D-A2E4-B66E3AC0C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11</a:t>
            </a:fld>
            <a:endParaRPr lang="es-MX" kern="0"/>
          </a:p>
        </p:txBody>
      </p:sp>
    </p:spTree>
    <p:extLst>
      <p:ext uri="{BB962C8B-B14F-4D97-AF65-F5344CB8AC3E}">
        <p14:creationId xmlns:p14="http://schemas.microsoft.com/office/powerpoint/2010/main" val="92076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3411DBC-0652-4874-A893-D02CC8447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598" indent="0">
              <a:buNone/>
            </a:pPr>
            <a:r>
              <a:rPr lang="es-MX" sz="2800" dirty="0"/>
              <a:t>Todas las bases de datos ordenadas se parecen; pero cada base de datos desordenada lo es a su propia manera</a:t>
            </a:r>
          </a:p>
          <a:p>
            <a:pPr marL="101598" indent="0">
              <a:buNone/>
            </a:pPr>
            <a:endParaRPr lang="es-MX" sz="2800" dirty="0"/>
          </a:p>
          <a:p>
            <a:pPr marL="101598" indent="0">
              <a:buNone/>
            </a:pPr>
            <a:r>
              <a:rPr lang="es-MX" sz="2800" dirty="0"/>
              <a:t>—  Hadley Wickham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CCA2C09-94D5-422D-A2E4-B66E3AC0C0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12</a:t>
            </a:fld>
            <a:endParaRPr lang="es-MX" kern="0"/>
          </a:p>
        </p:txBody>
      </p:sp>
    </p:spTree>
    <p:extLst>
      <p:ext uri="{BB962C8B-B14F-4D97-AF65-F5344CB8AC3E}">
        <p14:creationId xmlns:p14="http://schemas.microsoft.com/office/powerpoint/2010/main" val="86055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8B2CD25-55C5-4D31-85D0-811F7CC82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13</a:t>
            </a:fld>
            <a:endParaRPr lang="es-MX" kern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121F15-5845-4718-A137-1625604C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MX" dirty="0">
                <a:solidFill>
                  <a:srgbClr val="AB8FF1"/>
                </a:solidFill>
              </a:rPr>
              <a:t>Estructura de una ‘base de datos ordenada’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99E01A-2C16-4842-8699-F4D0785AD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925833"/>
            <a:ext cx="7505700" cy="4525167"/>
          </a:xfrm>
        </p:spPr>
        <p:txBody>
          <a:bodyPr/>
          <a:lstStyle/>
          <a:p>
            <a:pPr marL="152396" indent="0" algn="ctr">
              <a:buClr>
                <a:srgbClr val="C7B4F5"/>
              </a:buClr>
              <a:buNone/>
            </a:pPr>
            <a:r>
              <a:rPr lang="es-MX" dirty="0">
                <a:solidFill>
                  <a:srgbClr val="B11969"/>
                </a:solidFill>
              </a:rPr>
              <a:t>(Abrir script src/01_intro_tidyr.R)</a:t>
            </a:r>
          </a:p>
          <a:p>
            <a:pPr marL="152396" indent="0" algn="ctr">
              <a:buClr>
                <a:srgbClr val="C7B4F5"/>
              </a:buClr>
              <a:buNone/>
            </a:pPr>
            <a:endParaRPr lang="es-MX" dirty="0">
              <a:solidFill>
                <a:srgbClr val="B11969"/>
              </a:solidFill>
            </a:endParaRPr>
          </a:p>
          <a:p>
            <a:pPr marL="152396" indent="0">
              <a:buClr>
                <a:srgbClr val="C7B4F5"/>
              </a:buClr>
              <a:buNone/>
            </a:pPr>
            <a:r>
              <a:rPr lang="es-MX" sz="2000" dirty="0">
                <a:solidFill>
                  <a:schemeClr val="tx1"/>
                </a:solidFill>
              </a:rPr>
              <a:t>Típicamente usaremos objetos de la clase </a:t>
            </a:r>
            <a:r>
              <a:rPr lang="es-MX" sz="2000" dirty="0" err="1">
                <a:solidFill>
                  <a:schemeClr val="tx1"/>
                </a:solidFill>
              </a:rPr>
              <a:t>data.frame</a:t>
            </a:r>
            <a:r>
              <a:rPr lang="es-MX" sz="2000" dirty="0">
                <a:solidFill>
                  <a:schemeClr val="tx1"/>
                </a:solidFill>
              </a:rPr>
              <a:t>, donde:</a:t>
            </a:r>
          </a:p>
          <a:p>
            <a:pPr marL="152396" indent="0">
              <a:buClr>
                <a:srgbClr val="C7B4F5"/>
              </a:buClr>
              <a:buNone/>
            </a:pPr>
            <a:endParaRPr lang="es-MX" sz="2000" dirty="0">
              <a:solidFill>
                <a:schemeClr val="tx1"/>
              </a:solidFill>
            </a:endParaRPr>
          </a:p>
          <a:p>
            <a:pPr>
              <a:buClr>
                <a:srgbClr val="C7B4F5"/>
              </a:buClr>
            </a:pPr>
            <a:r>
              <a:rPr lang="es-MX" sz="2000" dirty="0">
                <a:solidFill>
                  <a:schemeClr val="tx1"/>
                </a:solidFill>
              </a:rPr>
              <a:t>Cada </a:t>
            </a:r>
            <a:r>
              <a:rPr lang="es-MX" sz="2000" b="1" dirty="0">
                <a:solidFill>
                  <a:schemeClr val="tx1"/>
                </a:solidFill>
              </a:rPr>
              <a:t>celda</a:t>
            </a:r>
            <a:r>
              <a:rPr lang="es-MX" sz="2000" dirty="0">
                <a:solidFill>
                  <a:schemeClr val="tx1"/>
                </a:solidFill>
              </a:rPr>
              <a:t> de la base corresponda a un valor (numérico, carácter, etc.) asociado a una variable y una observación</a:t>
            </a:r>
          </a:p>
          <a:p>
            <a:pPr>
              <a:buClr>
                <a:srgbClr val="C7B4F5"/>
              </a:buClr>
            </a:pPr>
            <a:r>
              <a:rPr lang="es-MX" sz="2000" dirty="0">
                <a:solidFill>
                  <a:schemeClr val="tx1"/>
                </a:solidFill>
              </a:rPr>
              <a:t>Una </a:t>
            </a:r>
            <a:r>
              <a:rPr lang="es-MX" sz="2000" b="1" dirty="0">
                <a:solidFill>
                  <a:schemeClr val="tx1"/>
                </a:solidFill>
              </a:rPr>
              <a:t>variable</a:t>
            </a:r>
            <a:r>
              <a:rPr lang="es-MX" sz="2000" dirty="0">
                <a:solidFill>
                  <a:schemeClr val="tx1"/>
                </a:solidFill>
              </a:rPr>
              <a:t> (columna) contiene las mediciones de un mismo atributo en las unidades</a:t>
            </a:r>
          </a:p>
          <a:p>
            <a:pPr>
              <a:buClr>
                <a:srgbClr val="C7B4F5"/>
              </a:buClr>
            </a:pPr>
            <a:r>
              <a:rPr lang="es-MX" sz="2000" dirty="0">
                <a:solidFill>
                  <a:schemeClr val="tx1"/>
                </a:solidFill>
              </a:rPr>
              <a:t>Una </a:t>
            </a:r>
            <a:r>
              <a:rPr lang="es-MX" sz="2000" b="1" dirty="0">
                <a:solidFill>
                  <a:schemeClr val="tx1"/>
                </a:solidFill>
              </a:rPr>
              <a:t>observación </a:t>
            </a:r>
            <a:r>
              <a:rPr lang="es-MX" sz="2000" dirty="0">
                <a:solidFill>
                  <a:schemeClr val="tx1"/>
                </a:solidFill>
              </a:rPr>
              <a:t>(fila) contiene las mediciones de todos los atributos sobre la misma unidad</a:t>
            </a:r>
          </a:p>
          <a:p>
            <a:pPr>
              <a:buClr>
                <a:srgbClr val="C7B4F5"/>
              </a:buClr>
            </a:pPr>
            <a:endParaRPr lang="es-MX" dirty="0">
              <a:solidFill>
                <a:schemeClr val="tx1"/>
              </a:solidFill>
            </a:endParaRPr>
          </a:p>
          <a:p>
            <a:pPr>
              <a:buClr>
                <a:srgbClr val="C7B4F5"/>
              </a:buClr>
            </a:pPr>
            <a:endParaRPr lang="es-MX" dirty="0">
              <a:solidFill>
                <a:schemeClr val="tx1"/>
              </a:solidFill>
            </a:endParaRPr>
          </a:p>
          <a:p>
            <a:pPr>
              <a:buClr>
                <a:srgbClr val="C7B4F5"/>
              </a:buClr>
            </a:pP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528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8B2CD25-55C5-4D31-85D0-811F7CC82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14</a:t>
            </a:fld>
            <a:endParaRPr lang="es-MX" kern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121F15-5845-4718-A137-1625604C9A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2724" y="711643"/>
            <a:ext cx="10346417" cy="1143000"/>
          </a:xfrm>
        </p:spPr>
        <p:txBody>
          <a:bodyPr anchor="ctr"/>
          <a:lstStyle/>
          <a:p>
            <a:pPr algn="ctr"/>
            <a:r>
              <a:rPr lang="es-MX" dirty="0">
                <a:solidFill>
                  <a:srgbClr val="B11969"/>
                </a:solidFill>
              </a:rPr>
              <a:t>Estructura de una ‘base de datos ordenada’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3499CF9-A41C-4163-8B42-857432A373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724" y="2057400"/>
            <a:ext cx="10346417" cy="32332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4BE8128-C958-44B4-98C7-C0B763DFAA6B}"/>
              </a:ext>
            </a:extLst>
          </p:cNvPr>
          <p:cNvSpPr txBox="1"/>
          <p:nvPr/>
        </p:nvSpPr>
        <p:spPr>
          <a:xfrm>
            <a:off x="2076450" y="4718566"/>
            <a:ext cx="8953500" cy="369332"/>
          </a:xfrm>
          <a:prstGeom prst="rect">
            <a:avLst/>
          </a:prstGeom>
          <a:solidFill>
            <a:srgbClr val="CDBCF6"/>
          </a:solidFill>
        </p:spPr>
        <p:txBody>
          <a:bodyPr wrap="square" rtlCol="0">
            <a:spAutoFit/>
          </a:bodyPr>
          <a:lstStyle/>
          <a:p>
            <a:r>
              <a:rPr lang="es-MX" dirty="0">
                <a:latin typeface="Barlow Light" panose="00000400000000000000" pitchFamily="50" charset="0"/>
              </a:rPr>
              <a:t>Variables                                                   Observaciones                                                Valores</a:t>
            </a:r>
          </a:p>
        </p:txBody>
      </p:sp>
    </p:spTree>
    <p:extLst>
      <p:ext uri="{BB962C8B-B14F-4D97-AF65-F5344CB8AC3E}">
        <p14:creationId xmlns:p14="http://schemas.microsoft.com/office/powerpoint/2010/main" val="2059326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9121F15-5845-4718-A137-1625604C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MX" dirty="0">
                <a:solidFill>
                  <a:srgbClr val="AB8FF1"/>
                </a:solidFill>
              </a:rPr>
              <a:t>‘Datos ordenados’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99E01A-2C16-4842-8699-F4D0785AD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01767"/>
            <a:ext cx="7105650" cy="4073600"/>
          </a:xfrm>
        </p:spPr>
        <p:txBody>
          <a:bodyPr/>
          <a:lstStyle/>
          <a:p>
            <a:pPr>
              <a:buClr>
                <a:srgbClr val="C7B4F5"/>
              </a:buClr>
            </a:pPr>
            <a:r>
              <a:rPr lang="es-MX" sz="2800" dirty="0">
                <a:solidFill>
                  <a:schemeClr val="tx1"/>
                </a:solidFill>
              </a:rPr>
              <a:t>Cada variable forma una columna</a:t>
            </a:r>
          </a:p>
          <a:p>
            <a:pPr>
              <a:buClr>
                <a:srgbClr val="C7B4F5"/>
              </a:buClr>
            </a:pPr>
            <a:endParaRPr lang="es-MX" sz="2800" dirty="0">
              <a:solidFill>
                <a:schemeClr val="tx1"/>
              </a:solidFill>
            </a:endParaRPr>
          </a:p>
          <a:p>
            <a:pPr>
              <a:buClr>
                <a:srgbClr val="C7B4F5"/>
              </a:buClr>
            </a:pPr>
            <a:r>
              <a:rPr lang="es-MX" sz="2800" dirty="0">
                <a:solidFill>
                  <a:schemeClr val="tx1"/>
                </a:solidFill>
              </a:rPr>
              <a:t>Cada observación forma una fila</a:t>
            </a:r>
          </a:p>
          <a:p>
            <a:pPr>
              <a:buClr>
                <a:srgbClr val="C7B4F5"/>
              </a:buClr>
            </a:pPr>
            <a:endParaRPr lang="es-MX" sz="2800" dirty="0">
              <a:solidFill>
                <a:schemeClr val="tx1"/>
              </a:solidFill>
            </a:endParaRPr>
          </a:p>
          <a:p>
            <a:pPr>
              <a:buClr>
                <a:srgbClr val="C7B4F5"/>
              </a:buClr>
            </a:pPr>
            <a:r>
              <a:rPr lang="es-MX" sz="2800" dirty="0">
                <a:solidFill>
                  <a:schemeClr val="tx1"/>
                </a:solidFill>
              </a:rPr>
              <a:t>Cada unidad de observación (personas, escuelas, países) forma una tabla</a:t>
            </a:r>
          </a:p>
          <a:p>
            <a:pPr>
              <a:buClr>
                <a:srgbClr val="C7B4F5"/>
              </a:buClr>
            </a:pPr>
            <a:endParaRPr lang="es-MX" sz="2800" dirty="0">
              <a:solidFill>
                <a:schemeClr val="tx1"/>
              </a:solidFill>
            </a:endParaRPr>
          </a:p>
          <a:p>
            <a:pPr marL="203195" indent="0">
              <a:buClr>
                <a:srgbClr val="C7B4F5"/>
              </a:buClr>
              <a:buNone/>
            </a:pPr>
            <a:r>
              <a:rPr lang="es-MX" sz="1800" dirty="0">
                <a:solidFill>
                  <a:schemeClr val="tx1"/>
                </a:solidFill>
              </a:rPr>
              <a:t>*Variables que son parte del diseño o que pueden usarse como moderadores categóricos deben colocarse al principio (izquierda)</a:t>
            </a:r>
          </a:p>
          <a:p>
            <a:pPr>
              <a:buClr>
                <a:srgbClr val="C7B4F5"/>
              </a:buClr>
            </a:pPr>
            <a:endParaRPr lang="es-MX" sz="2000" dirty="0">
              <a:solidFill>
                <a:schemeClr val="tx1"/>
              </a:solidFill>
            </a:endParaRPr>
          </a:p>
          <a:p>
            <a:pPr>
              <a:buClr>
                <a:srgbClr val="C7B4F5"/>
              </a:buClr>
            </a:pPr>
            <a:endParaRPr lang="es-MX" sz="2000" dirty="0">
              <a:solidFill>
                <a:schemeClr val="tx1"/>
              </a:solidFill>
            </a:endParaRPr>
          </a:p>
          <a:p>
            <a:pPr>
              <a:buClr>
                <a:srgbClr val="C7B4F5"/>
              </a:buClr>
            </a:pPr>
            <a:endParaRPr lang="es-MX" sz="2000" dirty="0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8B2CD25-55C5-4D31-85D0-811F7CC82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15</a:t>
            </a:fld>
            <a:endParaRPr lang="es-MX" kern="0"/>
          </a:p>
        </p:txBody>
      </p:sp>
    </p:spTree>
    <p:extLst>
      <p:ext uri="{BB962C8B-B14F-4D97-AF65-F5344CB8AC3E}">
        <p14:creationId xmlns:p14="http://schemas.microsoft.com/office/powerpoint/2010/main" val="144285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B66530-6ECD-4B9B-9162-EE7789DDD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16</a:t>
            </a:fld>
            <a:endParaRPr lang="es-MX" kern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402EB2DF-3F1E-4E7F-8A3F-E98B18673B5B}"/>
              </a:ext>
            </a:extLst>
          </p:cNvPr>
          <p:cNvSpPr txBox="1">
            <a:spLocks/>
          </p:cNvSpPr>
          <p:nvPr/>
        </p:nvSpPr>
        <p:spPr>
          <a:xfrm>
            <a:off x="291548" y="822393"/>
            <a:ext cx="3392557" cy="1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s-MX" sz="4000" kern="0" dirty="0">
                <a:solidFill>
                  <a:srgbClr val="AB8FF1"/>
                </a:solidFill>
              </a:rPr>
              <a:t>Desorden #1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6AC67FB-1D45-44E6-A9EF-42E944B17E5C}"/>
              </a:ext>
            </a:extLst>
          </p:cNvPr>
          <p:cNvSpPr txBox="1"/>
          <p:nvPr/>
        </p:nvSpPr>
        <p:spPr>
          <a:xfrm>
            <a:off x="577298" y="2019300"/>
            <a:ext cx="3392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latin typeface="Barlow Light" panose="00000400000000000000" pitchFamily="50" charset="0"/>
              </a:rPr>
              <a:t>Los encabezados de columna son valores, no nombres de variables</a:t>
            </a:r>
            <a:endParaRPr lang="es-MX" sz="2200" b="1" dirty="0">
              <a:latin typeface="Barlow Light" panose="00000400000000000000" pitchFamily="50" charset="0"/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4376862-DC6D-491C-A7EF-909307ACC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80" y="2944233"/>
            <a:ext cx="7319487" cy="2749103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164455FA-4FA9-4497-9ED2-85316BAD72B4}"/>
              </a:ext>
            </a:extLst>
          </p:cNvPr>
          <p:cNvSpPr txBox="1"/>
          <p:nvPr/>
        </p:nvSpPr>
        <p:spPr>
          <a:xfrm>
            <a:off x="6500632" y="1205920"/>
            <a:ext cx="308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Desordenado</a:t>
            </a:r>
          </a:p>
        </p:txBody>
      </p:sp>
      <p:sp>
        <p:nvSpPr>
          <p:cNvPr id="20" name="Google Shape;844;p40">
            <a:extLst>
              <a:ext uri="{FF2B5EF4-FFF2-40B4-BE49-F238E27FC236}">
                <a16:creationId xmlns:a16="http://schemas.microsoft.com/office/drawing/2014/main" id="{13F068CE-E494-440E-BC91-3144266CD81A}"/>
              </a:ext>
            </a:extLst>
          </p:cNvPr>
          <p:cNvSpPr/>
          <p:nvPr/>
        </p:nvSpPr>
        <p:spPr>
          <a:xfrm>
            <a:off x="7645044" y="1852251"/>
            <a:ext cx="681357" cy="643237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87;p39">
            <a:extLst>
              <a:ext uri="{FF2B5EF4-FFF2-40B4-BE49-F238E27FC236}">
                <a16:creationId xmlns:a16="http://schemas.microsoft.com/office/drawing/2014/main" id="{4A9F65AA-B84C-4500-BE10-01476C0461E3}"/>
              </a:ext>
            </a:extLst>
          </p:cNvPr>
          <p:cNvGrpSpPr/>
          <p:nvPr/>
        </p:nvGrpSpPr>
        <p:grpSpPr>
          <a:xfrm rot="10800000" flipH="1">
            <a:off x="849919" y="3216207"/>
            <a:ext cx="2847314" cy="2284695"/>
            <a:chOff x="9598025" y="882650"/>
            <a:chExt cx="2266938" cy="1754200"/>
          </a:xfrm>
        </p:grpSpPr>
        <p:sp>
          <p:nvSpPr>
            <p:cNvPr id="22" name="Google Shape;588;p39">
              <a:extLst>
                <a:ext uri="{FF2B5EF4-FFF2-40B4-BE49-F238E27FC236}">
                  <a16:creationId xmlns:a16="http://schemas.microsoft.com/office/drawing/2014/main" id="{9ACC513D-0788-4B5D-B5E5-01B40A025265}"/>
                </a:ext>
              </a:extLst>
            </p:cNvPr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89;p39">
              <a:extLst>
                <a:ext uri="{FF2B5EF4-FFF2-40B4-BE49-F238E27FC236}">
                  <a16:creationId xmlns:a16="http://schemas.microsoft.com/office/drawing/2014/main" id="{24374316-1306-4FA1-8F96-D3EAB6EF6F6E}"/>
                </a:ext>
              </a:extLst>
            </p:cNvPr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90;p39">
              <a:extLst>
                <a:ext uri="{FF2B5EF4-FFF2-40B4-BE49-F238E27FC236}">
                  <a16:creationId xmlns:a16="http://schemas.microsoft.com/office/drawing/2014/main" id="{04178550-337A-4ACC-8268-E91F0606E01C}"/>
                </a:ext>
              </a:extLst>
            </p:cNvPr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91;p39">
              <a:extLst>
                <a:ext uri="{FF2B5EF4-FFF2-40B4-BE49-F238E27FC236}">
                  <a16:creationId xmlns:a16="http://schemas.microsoft.com/office/drawing/2014/main" id="{0482270C-52D0-484E-8582-24DA7B501940}"/>
                </a:ext>
              </a:extLst>
            </p:cNvPr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06B340-8150-43DF-B059-58F8695B3A5D}"/>
              </a:ext>
            </a:extLst>
          </p:cNvPr>
          <p:cNvSpPr txBox="1"/>
          <p:nvPr/>
        </p:nvSpPr>
        <p:spPr>
          <a:xfrm>
            <a:off x="503529" y="5792333"/>
            <a:ext cx="339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arlow Light" panose="00000400000000000000" pitchFamily="50" charset="0"/>
              </a:rPr>
              <a:t>¿Cómo propondrían ordenarlo?</a:t>
            </a:r>
          </a:p>
        </p:txBody>
      </p:sp>
    </p:spTree>
    <p:extLst>
      <p:ext uri="{BB962C8B-B14F-4D97-AF65-F5344CB8AC3E}">
        <p14:creationId xmlns:p14="http://schemas.microsoft.com/office/powerpoint/2010/main" val="294606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B66530-6ECD-4B9B-9162-EE7789DDD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17</a:t>
            </a:fld>
            <a:endParaRPr lang="es-MX" kern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402EB2DF-3F1E-4E7F-8A3F-E98B18673B5B}"/>
              </a:ext>
            </a:extLst>
          </p:cNvPr>
          <p:cNvSpPr txBox="1">
            <a:spLocks/>
          </p:cNvSpPr>
          <p:nvPr/>
        </p:nvSpPr>
        <p:spPr>
          <a:xfrm>
            <a:off x="291548" y="822393"/>
            <a:ext cx="3392557" cy="1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s-MX" sz="4000" kern="0" dirty="0">
                <a:solidFill>
                  <a:srgbClr val="AB8FF1"/>
                </a:solidFill>
              </a:rPr>
              <a:t>Desorden #1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6AC67FB-1D45-44E6-A9EF-42E944B17E5C}"/>
              </a:ext>
            </a:extLst>
          </p:cNvPr>
          <p:cNvSpPr txBox="1"/>
          <p:nvPr/>
        </p:nvSpPr>
        <p:spPr>
          <a:xfrm>
            <a:off x="577298" y="2019300"/>
            <a:ext cx="3392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latin typeface="Barlow Light" panose="00000400000000000000" pitchFamily="50" charset="0"/>
              </a:rPr>
              <a:t>Los encabezados de columna son valores, no nombres de variables</a:t>
            </a:r>
            <a:endParaRPr lang="es-MX" sz="2200" b="1" dirty="0">
              <a:latin typeface="Barlow Light" panose="00000400000000000000" pitchFamily="50" charset="0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DD29224-9F97-4DEB-859E-B8058AB2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115" y="2944233"/>
            <a:ext cx="3940063" cy="3208917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B8983954-DABF-434F-8640-AB090EF74FFE}"/>
              </a:ext>
            </a:extLst>
          </p:cNvPr>
          <p:cNvSpPr txBox="1"/>
          <p:nvPr/>
        </p:nvSpPr>
        <p:spPr>
          <a:xfrm>
            <a:off x="6546067" y="1283158"/>
            <a:ext cx="308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Ordenado</a:t>
            </a:r>
          </a:p>
        </p:txBody>
      </p:sp>
      <p:sp>
        <p:nvSpPr>
          <p:cNvPr id="15" name="Google Shape;842;p40">
            <a:extLst>
              <a:ext uri="{FF2B5EF4-FFF2-40B4-BE49-F238E27FC236}">
                <a16:creationId xmlns:a16="http://schemas.microsoft.com/office/drawing/2014/main" id="{0A9D2109-65BC-4EBB-B38C-77F2AD3376D2}"/>
              </a:ext>
            </a:extLst>
          </p:cNvPr>
          <p:cNvSpPr/>
          <p:nvPr/>
        </p:nvSpPr>
        <p:spPr>
          <a:xfrm>
            <a:off x="7758935" y="1927201"/>
            <a:ext cx="661166" cy="64633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30;p39">
            <a:extLst>
              <a:ext uri="{FF2B5EF4-FFF2-40B4-BE49-F238E27FC236}">
                <a16:creationId xmlns:a16="http://schemas.microsoft.com/office/drawing/2014/main" id="{50E261B2-13EF-44D2-8785-186640975E46}"/>
              </a:ext>
            </a:extLst>
          </p:cNvPr>
          <p:cNvGrpSpPr/>
          <p:nvPr/>
        </p:nvGrpSpPr>
        <p:grpSpPr>
          <a:xfrm>
            <a:off x="801190" y="3429000"/>
            <a:ext cx="2665910" cy="2161082"/>
            <a:chOff x="3305175" y="4144963"/>
            <a:chExt cx="2149388" cy="1862100"/>
          </a:xfrm>
          <a:solidFill>
            <a:schemeClr val="tx1"/>
          </a:solidFill>
        </p:grpSpPr>
        <p:sp>
          <p:nvSpPr>
            <p:cNvPr id="22" name="Google Shape;531;p39">
              <a:extLst>
                <a:ext uri="{FF2B5EF4-FFF2-40B4-BE49-F238E27FC236}">
                  <a16:creationId xmlns:a16="http://schemas.microsoft.com/office/drawing/2014/main" id="{6B378BE7-C57A-476E-AE16-5CE5E3854783}"/>
                </a:ext>
              </a:extLst>
            </p:cNvPr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32;p39">
              <a:extLst>
                <a:ext uri="{FF2B5EF4-FFF2-40B4-BE49-F238E27FC236}">
                  <a16:creationId xmlns:a16="http://schemas.microsoft.com/office/drawing/2014/main" id="{6372F108-A647-4F8B-8C0D-40CE916E8DC8}"/>
                </a:ext>
              </a:extLst>
            </p:cNvPr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33;p39">
              <a:extLst>
                <a:ext uri="{FF2B5EF4-FFF2-40B4-BE49-F238E27FC236}">
                  <a16:creationId xmlns:a16="http://schemas.microsoft.com/office/drawing/2014/main" id="{49678E35-C727-4C2A-9845-062C4C0C7538}"/>
                </a:ext>
              </a:extLst>
            </p:cNvPr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34;p39">
              <a:extLst>
                <a:ext uri="{FF2B5EF4-FFF2-40B4-BE49-F238E27FC236}">
                  <a16:creationId xmlns:a16="http://schemas.microsoft.com/office/drawing/2014/main" id="{15C9DD44-CF05-48A9-86FD-43AC0EFBD582}"/>
                </a:ext>
              </a:extLst>
            </p:cNvPr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35;p39">
              <a:extLst>
                <a:ext uri="{FF2B5EF4-FFF2-40B4-BE49-F238E27FC236}">
                  <a16:creationId xmlns:a16="http://schemas.microsoft.com/office/drawing/2014/main" id="{905C7084-CA03-4304-93E1-92B223EFE0A0}"/>
                </a:ext>
              </a:extLst>
            </p:cNvPr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36;p39">
              <a:extLst>
                <a:ext uri="{FF2B5EF4-FFF2-40B4-BE49-F238E27FC236}">
                  <a16:creationId xmlns:a16="http://schemas.microsoft.com/office/drawing/2014/main" id="{7C8A0901-8799-41B7-8B8C-849282A2A3AC}"/>
                </a:ext>
              </a:extLst>
            </p:cNvPr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37;p39">
              <a:extLst>
                <a:ext uri="{FF2B5EF4-FFF2-40B4-BE49-F238E27FC236}">
                  <a16:creationId xmlns:a16="http://schemas.microsoft.com/office/drawing/2014/main" id="{5079AC8B-4B9D-4F5B-B170-8B26B078C4F8}"/>
                </a:ext>
              </a:extLst>
            </p:cNvPr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38;p39">
              <a:extLst>
                <a:ext uri="{FF2B5EF4-FFF2-40B4-BE49-F238E27FC236}">
                  <a16:creationId xmlns:a16="http://schemas.microsoft.com/office/drawing/2014/main" id="{77E88B06-F657-468B-9664-3A1F33C7AF10}"/>
                </a:ext>
              </a:extLst>
            </p:cNvPr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39;p39">
              <a:extLst>
                <a:ext uri="{FF2B5EF4-FFF2-40B4-BE49-F238E27FC236}">
                  <a16:creationId xmlns:a16="http://schemas.microsoft.com/office/drawing/2014/main" id="{89CC6914-5B5B-48CD-86BD-D64CAE8126B1}"/>
                </a:ext>
              </a:extLst>
            </p:cNvPr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830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5A39415-6E6E-4C4E-A3F0-2C2C3E7564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18</a:t>
            </a:fld>
            <a:endParaRPr lang="es-MX" kern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D45618A-EBA4-4131-92B7-AC1D48F2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MX" dirty="0">
                <a:solidFill>
                  <a:srgbClr val="AB8FF1"/>
                </a:solidFill>
              </a:rPr>
              <a:t>Verbos para estructurar datos: </a:t>
            </a:r>
            <a:r>
              <a:rPr lang="es-MX" dirty="0">
                <a:solidFill>
                  <a:srgbClr val="B11969"/>
                </a:solidFill>
              </a:rPr>
              <a:t>gather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51DDEB-5D92-4070-98CF-8292887B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925833"/>
            <a:ext cx="6851600" cy="4241200"/>
          </a:xfrm>
        </p:spPr>
        <p:txBody>
          <a:bodyPr/>
          <a:lstStyle/>
          <a:p>
            <a:pPr>
              <a:buClr>
                <a:srgbClr val="AB8FF1"/>
              </a:buClr>
            </a:pPr>
            <a:r>
              <a:rPr lang="es-MX" dirty="0"/>
              <a:t>Combina múltiples columnas en una sola, usando un formato de llave-valor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8C0AC97-9086-40B1-AA38-671B03EEBBA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3013233"/>
            <a:ext cx="5062151" cy="31538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C647888-F841-4ECB-A43A-C5C131349E56}"/>
              </a:ext>
            </a:extLst>
          </p:cNvPr>
          <p:cNvSpPr txBox="1"/>
          <p:nvPr/>
        </p:nvSpPr>
        <p:spPr>
          <a:xfrm>
            <a:off x="1548168" y="2886275"/>
            <a:ext cx="1031259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Desordenado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1D68A7B-2F92-46D0-A9C4-CFAF84764D93}"/>
              </a:ext>
            </a:extLst>
          </p:cNvPr>
          <p:cNvSpPr txBox="1"/>
          <p:nvPr/>
        </p:nvSpPr>
        <p:spPr>
          <a:xfrm>
            <a:off x="4455125" y="3919475"/>
            <a:ext cx="115510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MX" sz="105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Más ordenado</a:t>
            </a:r>
          </a:p>
        </p:txBody>
      </p:sp>
    </p:spTree>
    <p:extLst>
      <p:ext uri="{BB962C8B-B14F-4D97-AF65-F5344CB8AC3E}">
        <p14:creationId xmlns:p14="http://schemas.microsoft.com/office/powerpoint/2010/main" val="551942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B66530-6ECD-4B9B-9162-EE7789DDD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19</a:t>
            </a:fld>
            <a:endParaRPr lang="es-MX" kern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402EB2DF-3F1E-4E7F-8A3F-E98B18673B5B}"/>
              </a:ext>
            </a:extLst>
          </p:cNvPr>
          <p:cNvSpPr txBox="1">
            <a:spLocks/>
          </p:cNvSpPr>
          <p:nvPr/>
        </p:nvSpPr>
        <p:spPr>
          <a:xfrm>
            <a:off x="291548" y="822393"/>
            <a:ext cx="3392557" cy="1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s-MX" sz="4000" kern="0" dirty="0">
                <a:solidFill>
                  <a:srgbClr val="AB8FF1"/>
                </a:solidFill>
              </a:rPr>
              <a:t>Desorden #2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6AC67FB-1D45-44E6-A9EF-42E944B17E5C}"/>
              </a:ext>
            </a:extLst>
          </p:cNvPr>
          <p:cNvSpPr txBox="1"/>
          <p:nvPr/>
        </p:nvSpPr>
        <p:spPr>
          <a:xfrm>
            <a:off x="577298" y="2019300"/>
            <a:ext cx="3392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latin typeface="Barlow Light" panose="00000400000000000000" pitchFamily="50" charset="0"/>
              </a:rPr>
              <a:t>Una columna contiene datos de más de una variable</a:t>
            </a:r>
            <a:endParaRPr lang="es-MX" sz="2200" b="1" dirty="0">
              <a:latin typeface="Barlow Light" panose="00000400000000000000" pitchFamily="50" charset="0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164455FA-4FA9-4497-9ED2-85316BAD72B4}"/>
              </a:ext>
            </a:extLst>
          </p:cNvPr>
          <p:cNvSpPr txBox="1"/>
          <p:nvPr/>
        </p:nvSpPr>
        <p:spPr>
          <a:xfrm>
            <a:off x="6500632" y="1205920"/>
            <a:ext cx="308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Desordenado</a:t>
            </a:r>
          </a:p>
        </p:txBody>
      </p:sp>
      <p:sp>
        <p:nvSpPr>
          <p:cNvPr id="20" name="Google Shape;844;p40">
            <a:extLst>
              <a:ext uri="{FF2B5EF4-FFF2-40B4-BE49-F238E27FC236}">
                <a16:creationId xmlns:a16="http://schemas.microsoft.com/office/drawing/2014/main" id="{13F068CE-E494-440E-BC91-3144266CD81A}"/>
              </a:ext>
            </a:extLst>
          </p:cNvPr>
          <p:cNvSpPr/>
          <p:nvPr/>
        </p:nvSpPr>
        <p:spPr>
          <a:xfrm>
            <a:off x="7645044" y="1852251"/>
            <a:ext cx="681357" cy="643237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87;p39">
            <a:extLst>
              <a:ext uri="{FF2B5EF4-FFF2-40B4-BE49-F238E27FC236}">
                <a16:creationId xmlns:a16="http://schemas.microsoft.com/office/drawing/2014/main" id="{4A9F65AA-B84C-4500-BE10-01476C0461E3}"/>
              </a:ext>
            </a:extLst>
          </p:cNvPr>
          <p:cNvGrpSpPr/>
          <p:nvPr/>
        </p:nvGrpSpPr>
        <p:grpSpPr>
          <a:xfrm rot="10800000" flipH="1">
            <a:off x="849919" y="3216207"/>
            <a:ext cx="2847314" cy="2284695"/>
            <a:chOff x="9598025" y="882650"/>
            <a:chExt cx="2266938" cy="1754200"/>
          </a:xfrm>
        </p:grpSpPr>
        <p:sp>
          <p:nvSpPr>
            <p:cNvPr id="22" name="Google Shape;588;p39">
              <a:extLst>
                <a:ext uri="{FF2B5EF4-FFF2-40B4-BE49-F238E27FC236}">
                  <a16:creationId xmlns:a16="http://schemas.microsoft.com/office/drawing/2014/main" id="{9ACC513D-0788-4B5D-B5E5-01B40A025265}"/>
                </a:ext>
              </a:extLst>
            </p:cNvPr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89;p39">
              <a:extLst>
                <a:ext uri="{FF2B5EF4-FFF2-40B4-BE49-F238E27FC236}">
                  <a16:creationId xmlns:a16="http://schemas.microsoft.com/office/drawing/2014/main" id="{24374316-1306-4FA1-8F96-D3EAB6EF6F6E}"/>
                </a:ext>
              </a:extLst>
            </p:cNvPr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90;p39">
              <a:extLst>
                <a:ext uri="{FF2B5EF4-FFF2-40B4-BE49-F238E27FC236}">
                  <a16:creationId xmlns:a16="http://schemas.microsoft.com/office/drawing/2014/main" id="{04178550-337A-4ACC-8268-E91F0606E01C}"/>
                </a:ext>
              </a:extLst>
            </p:cNvPr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91;p39">
              <a:extLst>
                <a:ext uri="{FF2B5EF4-FFF2-40B4-BE49-F238E27FC236}">
                  <a16:creationId xmlns:a16="http://schemas.microsoft.com/office/drawing/2014/main" id="{0482270C-52D0-484E-8582-24DA7B501940}"/>
                </a:ext>
              </a:extLst>
            </p:cNvPr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06B340-8150-43DF-B059-58F8695B3A5D}"/>
              </a:ext>
            </a:extLst>
          </p:cNvPr>
          <p:cNvSpPr txBox="1"/>
          <p:nvPr/>
        </p:nvSpPr>
        <p:spPr>
          <a:xfrm>
            <a:off x="503529" y="5792333"/>
            <a:ext cx="339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arlow Light" panose="00000400000000000000" pitchFamily="50" charset="0"/>
              </a:rPr>
              <a:t>¿Cómo propondrían ordenarlo?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2A0A594-E627-478B-997F-015A3A83E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09" y="3006592"/>
            <a:ext cx="6440625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9E1C7-0C72-4A4B-AF5F-8C3728D5B9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Hola!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98C5C0-822C-4113-883A-1B39BECCF5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Presentación</a:t>
            </a:r>
          </a:p>
        </p:txBody>
      </p:sp>
    </p:spTree>
    <p:extLst>
      <p:ext uri="{BB962C8B-B14F-4D97-AF65-F5344CB8AC3E}">
        <p14:creationId xmlns:p14="http://schemas.microsoft.com/office/powerpoint/2010/main" val="4272314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B66530-6ECD-4B9B-9162-EE7789DDD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20</a:t>
            </a:fld>
            <a:endParaRPr lang="es-MX" kern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402EB2DF-3F1E-4E7F-8A3F-E98B18673B5B}"/>
              </a:ext>
            </a:extLst>
          </p:cNvPr>
          <p:cNvSpPr txBox="1">
            <a:spLocks/>
          </p:cNvSpPr>
          <p:nvPr/>
        </p:nvSpPr>
        <p:spPr>
          <a:xfrm>
            <a:off x="291548" y="822393"/>
            <a:ext cx="3392557" cy="1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s-MX" sz="4000" kern="0" dirty="0">
                <a:solidFill>
                  <a:srgbClr val="AB8FF1"/>
                </a:solidFill>
              </a:rPr>
              <a:t>Desorden #2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8983954-DABF-434F-8640-AB090EF74FFE}"/>
              </a:ext>
            </a:extLst>
          </p:cNvPr>
          <p:cNvSpPr txBox="1"/>
          <p:nvPr/>
        </p:nvSpPr>
        <p:spPr>
          <a:xfrm>
            <a:off x="6546067" y="1283158"/>
            <a:ext cx="308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Ordenado</a:t>
            </a:r>
          </a:p>
        </p:txBody>
      </p:sp>
      <p:sp>
        <p:nvSpPr>
          <p:cNvPr id="15" name="Google Shape;842;p40">
            <a:extLst>
              <a:ext uri="{FF2B5EF4-FFF2-40B4-BE49-F238E27FC236}">
                <a16:creationId xmlns:a16="http://schemas.microsoft.com/office/drawing/2014/main" id="{0A9D2109-65BC-4EBB-B38C-77F2AD3376D2}"/>
              </a:ext>
            </a:extLst>
          </p:cNvPr>
          <p:cNvSpPr/>
          <p:nvPr/>
        </p:nvSpPr>
        <p:spPr>
          <a:xfrm>
            <a:off x="7758935" y="1927201"/>
            <a:ext cx="661166" cy="64633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30;p39">
            <a:extLst>
              <a:ext uri="{FF2B5EF4-FFF2-40B4-BE49-F238E27FC236}">
                <a16:creationId xmlns:a16="http://schemas.microsoft.com/office/drawing/2014/main" id="{50E261B2-13EF-44D2-8785-186640975E46}"/>
              </a:ext>
            </a:extLst>
          </p:cNvPr>
          <p:cNvGrpSpPr/>
          <p:nvPr/>
        </p:nvGrpSpPr>
        <p:grpSpPr>
          <a:xfrm>
            <a:off x="801190" y="3429000"/>
            <a:ext cx="2665910" cy="2161082"/>
            <a:chOff x="3305175" y="4144963"/>
            <a:chExt cx="2149388" cy="1862100"/>
          </a:xfrm>
          <a:solidFill>
            <a:schemeClr val="tx1"/>
          </a:solidFill>
        </p:grpSpPr>
        <p:sp>
          <p:nvSpPr>
            <p:cNvPr id="22" name="Google Shape;531;p39">
              <a:extLst>
                <a:ext uri="{FF2B5EF4-FFF2-40B4-BE49-F238E27FC236}">
                  <a16:creationId xmlns:a16="http://schemas.microsoft.com/office/drawing/2014/main" id="{6B378BE7-C57A-476E-AE16-5CE5E3854783}"/>
                </a:ext>
              </a:extLst>
            </p:cNvPr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32;p39">
              <a:extLst>
                <a:ext uri="{FF2B5EF4-FFF2-40B4-BE49-F238E27FC236}">
                  <a16:creationId xmlns:a16="http://schemas.microsoft.com/office/drawing/2014/main" id="{6372F108-A647-4F8B-8C0D-40CE916E8DC8}"/>
                </a:ext>
              </a:extLst>
            </p:cNvPr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33;p39">
              <a:extLst>
                <a:ext uri="{FF2B5EF4-FFF2-40B4-BE49-F238E27FC236}">
                  <a16:creationId xmlns:a16="http://schemas.microsoft.com/office/drawing/2014/main" id="{49678E35-C727-4C2A-9845-062C4C0C7538}"/>
                </a:ext>
              </a:extLst>
            </p:cNvPr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34;p39">
              <a:extLst>
                <a:ext uri="{FF2B5EF4-FFF2-40B4-BE49-F238E27FC236}">
                  <a16:creationId xmlns:a16="http://schemas.microsoft.com/office/drawing/2014/main" id="{15C9DD44-CF05-48A9-86FD-43AC0EFBD582}"/>
                </a:ext>
              </a:extLst>
            </p:cNvPr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35;p39">
              <a:extLst>
                <a:ext uri="{FF2B5EF4-FFF2-40B4-BE49-F238E27FC236}">
                  <a16:creationId xmlns:a16="http://schemas.microsoft.com/office/drawing/2014/main" id="{905C7084-CA03-4304-93E1-92B223EFE0A0}"/>
                </a:ext>
              </a:extLst>
            </p:cNvPr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36;p39">
              <a:extLst>
                <a:ext uri="{FF2B5EF4-FFF2-40B4-BE49-F238E27FC236}">
                  <a16:creationId xmlns:a16="http://schemas.microsoft.com/office/drawing/2014/main" id="{7C8A0901-8799-41B7-8B8C-849282A2A3AC}"/>
                </a:ext>
              </a:extLst>
            </p:cNvPr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37;p39">
              <a:extLst>
                <a:ext uri="{FF2B5EF4-FFF2-40B4-BE49-F238E27FC236}">
                  <a16:creationId xmlns:a16="http://schemas.microsoft.com/office/drawing/2014/main" id="{5079AC8B-4B9D-4F5B-B170-8B26B078C4F8}"/>
                </a:ext>
              </a:extLst>
            </p:cNvPr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38;p39">
              <a:extLst>
                <a:ext uri="{FF2B5EF4-FFF2-40B4-BE49-F238E27FC236}">
                  <a16:creationId xmlns:a16="http://schemas.microsoft.com/office/drawing/2014/main" id="{77E88B06-F657-468B-9664-3A1F33C7AF10}"/>
                </a:ext>
              </a:extLst>
            </p:cNvPr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39;p39">
              <a:extLst>
                <a:ext uri="{FF2B5EF4-FFF2-40B4-BE49-F238E27FC236}">
                  <a16:creationId xmlns:a16="http://schemas.microsoft.com/office/drawing/2014/main" id="{89CC6914-5B5B-48CD-86BD-D64CAE8126B1}"/>
                </a:ext>
              </a:extLst>
            </p:cNvPr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2A4B5C0-D1F7-41D1-8228-E1889F58195C}"/>
              </a:ext>
            </a:extLst>
          </p:cNvPr>
          <p:cNvSpPr txBox="1"/>
          <p:nvPr/>
        </p:nvSpPr>
        <p:spPr>
          <a:xfrm>
            <a:off x="577298" y="2019300"/>
            <a:ext cx="33925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latin typeface="Barlow Light" panose="00000400000000000000" pitchFamily="50" charset="0"/>
              </a:rPr>
              <a:t>Una columna contiene datos de más de una variable</a:t>
            </a:r>
            <a:endParaRPr lang="es-MX" sz="2200" b="1" dirty="0">
              <a:latin typeface="Barlow Light" panose="00000400000000000000" pitchFamily="50" charset="0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6BED0651-771C-4D38-97D6-6A36CDB1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968" y="2944233"/>
            <a:ext cx="2776231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6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5A39415-6E6E-4C4E-A3F0-2C2C3E7564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21</a:t>
            </a:fld>
            <a:endParaRPr lang="es-MX" kern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D45618A-EBA4-4131-92B7-AC1D48F2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MX" dirty="0">
                <a:solidFill>
                  <a:srgbClr val="AB8FF1"/>
                </a:solidFill>
              </a:rPr>
              <a:t>Verbos para estructurar datos: </a:t>
            </a:r>
            <a:r>
              <a:rPr lang="es-MX" dirty="0">
                <a:solidFill>
                  <a:srgbClr val="B11969"/>
                </a:solidFill>
              </a:rPr>
              <a:t>separate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51DDEB-5D92-4070-98CF-8292887B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337379"/>
            <a:ext cx="6851600" cy="3737988"/>
          </a:xfrm>
        </p:spPr>
        <p:txBody>
          <a:bodyPr/>
          <a:lstStyle/>
          <a:p>
            <a:pPr>
              <a:buClr>
                <a:srgbClr val="AB8FF1"/>
              </a:buClr>
            </a:pPr>
            <a:r>
              <a:rPr lang="es-MX" dirty="0"/>
              <a:t>Separa una variable en múltiples variables</a:t>
            </a:r>
          </a:p>
          <a:p>
            <a:pPr>
              <a:buClr>
                <a:srgbClr val="AB8FF1"/>
              </a:buClr>
            </a:pPr>
            <a:r>
              <a:rPr lang="es-MX" dirty="0"/>
              <a:t>Útil cuando un valor representa más de un atributo (por ejemplo sexo y edad)</a:t>
            </a:r>
          </a:p>
          <a:p>
            <a:pPr>
              <a:buClr>
                <a:srgbClr val="AB8FF1"/>
              </a:buClr>
            </a:pPr>
            <a:endParaRPr lang="es-MX" sz="2000" dirty="0">
              <a:latin typeface="Miriam Libre" panose="00000500000000000000" pitchFamily="50" charset="-79"/>
              <a:cs typeface="Miriam Libre" panose="00000500000000000000" pitchFamily="50" charset="-79"/>
            </a:endParaRPr>
          </a:p>
          <a:p>
            <a:pPr marL="101598" indent="0" algn="ctr">
              <a:buClr>
                <a:srgbClr val="AB8FF1"/>
              </a:buClr>
              <a:buNone/>
            </a:pPr>
            <a:r>
              <a:rPr lang="es-MX" sz="2000" b="1" dirty="0">
                <a:latin typeface="Miriam Libre" panose="00000500000000000000" pitchFamily="50" charset="-79"/>
                <a:cs typeface="Miriam Libre" panose="00000500000000000000" pitchFamily="50" charset="-79"/>
              </a:rPr>
              <a:t>separate(data, col, </a:t>
            </a:r>
            <a:r>
              <a:rPr lang="es-MX" sz="2000" b="1" dirty="0" err="1">
                <a:latin typeface="Miriam Libre" panose="00000500000000000000" pitchFamily="50" charset="-79"/>
                <a:cs typeface="Miriam Libre" panose="00000500000000000000" pitchFamily="50" charset="-79"/>
              </a:rPr>
              <a:t>into</a:t>
            </a:r>
            <a:r>
              <a:rPr lang="es-MX" sz="2000" b="1" dirty="0">
                <a:latin typeface="Miriam Libre" panose="00000500000000000000" pitchFamily="50" charset="-79"/>
                <a:cs typeface="Miriam Libre" panose="00000500000000000000" pitchFamily="50" charset="-79"/>
              </a:rPr>
              <a:t>, </a:t>
            </a:r>
            <a:r>
              <a:rPr lang="es-MX" sz="2000" b="1" dirty="0" err="1">
                <a:latin typeface="Miriam Libre" panose="00000500000000000000" pitchFamily="50" charset="-79"/>
                <a:cs typeface="Miriam Libre" panose="00000500000000000000" pitchFamily="50" charset="-79"/>
              </a:rPr>
              <a:t>sep</a:t>
            </a:r>
            <a:r>
              <a:rPr lang="es-MX" sz="2000" b="1" dirty="0">
                <a:latin typeface="Miriam Libre" panose="00000500000000000000" pitchFamily="50" charset="-79"/>
                <a:cs typeface="Miriam Libre" panose="00000500000000000000" pitchFamily="50" charset="-79"/>
              </a:rPr>
              <a:t>, </a:t>
            </a:r>
            <a:r>
              <a:rPr lang="es-MX" sz="2000" b="1" dirty="0" err="1">
                <a:latin typeface="Miriam Libre" panose="00000500000000000000" pitchFamily="50" charset="-79"/>
                <a:cs typeface="Miriam Libre" panose="00000500000000000000" pitchFamily="50" charset="-79"/>
              </a:rPr>
              <a:t>remove</a:t>
            </a:r>
            <a:r>
              <a:rPr lang="es-MX" sz="2000" b="1" dirty="0">
                <a:latin typeface="Miriam Libre" panose="00000500000000000000" pitchFamily="50" charset="-79"/>
                <a:cs typeface="Miriam Libre" panose="00000500000000000000" pitchFamily="50" charset="-79"/>
              </a:rPr>
              <a:t> = TRUE)</a:t>
            </a:r>
          </a:p>
        </p:txBody>
      </p:sp>
    </p:spTree>
    <p:extLst>
      <p:ext uri="{BB962C8B-B14F-4D97-AF65-F5344CB8AC3E}">
        <p14:creationId xmlns:p14="http://schemas.microsoft.com/office/powerpoint/2010/main" val="3158183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B66530-6ECD-4B9B-9162-EE7789DDD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22</a:t>
            </a:fld>
            <a:endParaRPr lang="es-MX" kern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402EB2DF-3F1E-4E7F-8A3F-E98B18673B5B}"/>
              </a:ext>
            </a:extLst>
          </p:cNvPr>
          <p:cNvSpPr txBox="1">
            <a:spLocks/>
          </p:cNvSpPr>
          <p:nvPr/>
        </p:nvSpPr>
        <p:spPr>
          <a:xfrm>
            <a:off x="291548" y="822393"/>
            <a:ext cx="3392557" cy="1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s-MX" sz="4000" kern="0" dirty="0">
                <a:solidFill>
                  <a:srgbClr val="AB8FF1"/>
                </a:solidFill>
              </a:rPr>
              <a:t>Desorden #3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6AC67FB-1D45-44E6-A9EF-42E944B17E5C}"/>
              </a:ext>
            </a:extLst>
          </p:cNvPr>
          <p:cNvSpPr txBox="1"/>
          <p:nvPr/>
        </p:nvSpPr>
        <p:spPr>
          <a:xfrm>
            <a:off x="577298" y="2019300"/>
            <a:ext cx="339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latin typeface="Barlow Light" panose="00000400000000000000" pitchFamily="50" charset="0"/>
              </a:rPr>
              <a:t>Variables tanto en filas como en columnas</a:t>
            </a:r>
            <a:endParaRPr lang="es-MX" sz="2200" b="1" dirty="0">
              <a:latin typeface="Barlow Light" panose="00000400000000000000" pitchFamily="50" charset="0"/>
            </a:endParaRP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164455FA-4FA9-4497-9ED2-85316BAD72B4}"/>
              </a:ext>
            </a:extLst>
          </p:cNvPr>
          <p:cNvSpPr txBox="1"/>
          <p:nvPr/>
        </p:nvSpPr>
        <p:spPr>
          <a:xfrm>
            <a:off x="6500632" y="1205920"/>
            <a:ext cx="308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Desordenado</a:t>
            </a:r>
          </a:p>
        </p:txBody>
      </p:sp>
      <p:sp>
        <p:nvSpPr>
          <p:cNvPr id="20" name="Google Shape;844;p40">
            <a:extLst>
              <a:ext uri="{FF2B5EF4-FFF2-40B4-BE49-F238E27FC236}">
                <a16:creationId xmlns:a16="http://schemas.microsoft.com/office/drawing/2014/main" id="{13F068CE-E494-440E-BC91-3144266CD81A}"/>
              </a:ext>
            </a:extLst>
          </p:cNvPr>
          <p:cNvSpPr/>
          <p:nvPr/>
        </p:nvSpPr>
        <p:spPr>
          <a:xfrm>
            <a:off x="7645044" y="1852251"/>
            <a:ext cx="681357" cy="643237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87;p39">
            <a:extLst>
              <a:ext uri="{FF2B5EF4-FFF2-40B4-BE49-F238E27FC236}">
                <a16:creationId xmlns:a16="http://schemas.microsoft.com/office/drawing/2014/main" id="{4A9F65AA-B84C-4500-BE10-01476C0461E3}"/>
              </a:ext>
            </a:extLst>
          </p:cNvPr>
          <p:cNvGrpSpPr/>
          <p:nvPr/>
        </p:nvGrpSpPr>
        <p:grpSpPr>
          <a:xfrm rot="10800000" flipH="1">
            <a:off x="849919" y="3216207"/>
            <a:ext cx="2847314" cy="2284695"/>
            <a:chOff x="9598025" y="882650"/>
            <a:chExt cx="2266938" cy="1754200"/>
          </a:xfrm>
        </p:grpSpPr>
        <p:sp>
          <p:nvSpPr>
            <p:cNvPr id="22" name="Google Shape;588;p39">
              <a:extLst>
                <a:ext uri="{FF2B5EF4-FFF2-40B4-BE49-F238E27FC236}">
                  <a16:creationId xmlns:a16="http://schemas.microsoft.com/office/drawing/2014/main" id="{9ACC513D-0788-4B5D-B5E5-01B40A025265}"/>
                </a:ext>
              </a:extLst>
            </p:cNvPr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89;p39">
              <a:extLst>
                <a:ext uri="{FF2B5EF4-FFF2-40B4-BE49-F238E27FC236}">
                  <a16:creationId xmlns:a16="http://schemas.microsoft.com/office/drawing/2014/main" id="{24374316-1306-4FA1-8F96-D3EAB6EF6F6E}"/>
                </a:ext>
              </a:extLst>
            </p:cNvPr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90;p39">
              <a:extLst>
                <a:ext uri="{FF2B5EF4-FFF2-40B4-BE49-F238E27FC236}">
                  <a16:creationId xmlns:a16="http://schemas.microsoft.com/office/drawing/2014/main" id="{04178550-337A-4ACC-8268-E91F0606E01C}"/>
                </a:ext>
              </a:extLst>
            </p:cNvPr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91;p39">
              <a:extLst>
                <a:ext uri="{FF2B5EF4-FFF2-40B4-BE49-F238E27FC236}">
                  <a16:creationId xmlns:a16="http://schemas.microsoft.com/office/drawing/2014/main" id="{0482270C-52D0-484E-8582-24DA7B501940}"/>
                </a:ext>
              </a:extLst>
            </p:cNvPr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C06B340-8150-43DF-B059-58F8695B3A5D}"/>
              </a:ext>
            </a:extLst>
          </p:cNvPr>
          <p:cNvSpPr txBox="1"/>
          <p:nvPr/>
        </p:nvSpPr>
        <p:spPr>
          <a:xfrm>
            <a:off x="503529" y="5792333"/>
            <a:ext cx="339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arlow Light" panose="00000400000000000000" pitchFamily="50" charset="0"/>
              </a:rPr>
              <a:t>¿Cómo propondrían ordenarlo?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9582A33-9869-4223-A7EE-6121D2F1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744" y="2874040"/>
            <a:ext cx="6087810" cy="24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B66530-6ECD-4B9B-9162-EE7789DDD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23</a:t>
            </a:fld>
            <a:endParaRPr lang="es-MX" kern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402EB2DF-3F1E-4E7F-8A3F-E98B18673B5B}"/>
              </a:ext>
            </a:extLst>
          </p:cNvPr>
          <p:cNvSpPr txBox="1">
            <a:spLocks/>
          </p:cNvSpPr>
          <p:nvPr/>
        </p:nvSpPr>
        <p:spPr>
          <a:xfrm>
            <a:off x="291548" y="822393"/>
            <a:ext cx="3392557" cy="1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s-MX" sz="4000" kern="0" dirty="0">
                <a:solidFill>
                  <a:srgbClr val="AB8FF1"/>
                </a:solidFill>
              </a:rPr>
              <a:t>Desorden #3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8983954-DABF-434F-8640-AB090EF74FFE}"/>
              </a:ext>
            </a:extLst>
          </p:cNvPr>
          <p:cNvSpPr txBox="1"/>
          <p:nvPr/>
        </p:nvSpPr>
        <p:spPr>
          <a:xfrm>
            <a:off x="6546067" y="1283158"/>
            <a:ext cx="308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‘</a:t>
            </a:r>
            <a:r>
              <a:rPr lang="es-MX" sz="3600" dirty="0" err="1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Gathereado</a:t>
            </a:r>
            <a:r>
              <a:rPr lang="es-MX" sz="36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’</a:t>
            </a:r>
          </a:p>
        </p:txBody>
      </p:sp>
      <p:grpSp>
        <p:nvGrpSpPr>
          <p:cNvPr id="21" name="Google Shape;530;p39">
            <a:extLst>
              <a:ext uri="{FF2B5EF4-FFF2-40B4-BE49-F238E27FC236}">
                <a16:creationId xmlns:a16="http://schemas.microsoft.com/office/drawing/2014/main" id="{50E261B2-13EF-44D2-8785-186640975E46}"/>
              </a:ext>
            </a:extLst>
          </p:cNvPr>
          <p:cNvGrpSpPr/>
          <p:nvPr/>
        </p:nvGrpSpPr>
        <p:grpSpPr>
          <a:xfrm>
            <a:off x="801190" y="3429000"/>
            <a:ext cx="2665910" cy="2161082"/>
            <a:chOff x="3305175" y="4144963"/>
            <a:chExt cx="2149388" cy="1862100"/>
          </a:xfrm>
          <a:solidFill>
            <a:schemeClr val="tx1"/>
          </a:solidFill>
        </p:grpSpPr>
        <p:sp>
          <p:nvSpPr>
            <p:cNvPr id="22" name="Google Shape;531;p39">
              <a:extLst>
                <a:ext uri="{FF2B5EF4-FFF2-40B4-BE49-F238E27FC236}">
                  <a16:creationId xmlns:a16="http://schemas.microsoft.com/office/drawing/2014/main" id="{6B378BE7-C57A-476E-AE16-5CE5E3854783}"/>
                </a:ext>
              </a:extLst>
            </p:cNvPr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32;p39">
              <a:extLst>
                <a:ext uri="{FF2B5EF4-FFF2-40B4-BE49-F238E27FC236}">
                  <a16:creationId xmlns:a16="http://schemas.microsoft.com/office/drawing/2014/main" id="{6372F108-A647-4F8B-8C0D-40CE916E8DC8}"/>
                </a:ext>
              </a:extLst>
            </p:cNvPr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33;p39">
              <a:extLst>
                <a:ext uri="{FF2B5EF4-FFF2-40B4-BE49-F238E27FC236}">
                  <a16:creationId xmlns:a16="http://schemas.microsoft.com/office/drawing/2014/main" id="{49678E35-C727-4C2A-9845-062C4C0C7538}"/>
                </a:ext>
              </a:extLst>
            </p:cNvPr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34;p39">
              <a:extLst>
                <a:ext uri="{FF2B5EF4-FFF2-40B4-BE49-F238E27FC236}">
                  <a16:creationId xmlns:a16="http://schemas.microsoft.com/office/drawing/2014/main" id="{15C9DD44-CF05-48A9-86FD-43AC0EFBD582}"/>
                </a:ext>
              </a:extLst>
            </p:cNvPr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B119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35;p39">
              <a:extLst>
                <a:ext uri="{FF2B5EF4-FFF2-40B4-BE49-F238E27FC236}">
                  <a16:creationId xmlns:a16="http://schemas.microsoft.com/office/drawing/2014/main" id="{905C7084-CA03-4304-93E1-92B223EFE0A0}"/>
                </a:ext>
              </a:extLst>
            </p:cNvPr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36;p39">
              <a:extLst>
                <a:ext uri="{FF2B5EF4-FFF2-40B4-BE49-F238E27FC236}">
                  <a16:creationId xmlns:a16="http://schemas.microsoft.com/office/drawing/2014/main" id="{7C8A0901-8799-41B7-8B8C-849282A2A3AC}"/>
                </a:ext>
              </a:extLst>
            </p:cNvPr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37;p39">
              <a:extLst>
                <a:ext uri="{FF2B5EF4-FFF2-40B4-BE49-F238E27FC236}">
                  <a16:creationId xmlns:a16="http://schemas.microsoft.com/office/drawing/2014/main" id="{5079AC8B-4B9D-4F5B-B170-8B26B078C4F8}"/>
                </a:ext>
              </a:extLst>
            </p:cNvPr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38;p39">
              <a:extLst>
                <a:ext uri="{FF2B5EF4-FFF2-40B4-BE49-F238E27FC236}">
                  <a16:creationId xmlns:a16="http://schemas.microsoft.com/office/drawing/2014/main" id="{77E88B06-F657-468B-9664-3A1F33C7AF10}"/>
                </a:ext>
              </a:extLst>
            </p:cNvPr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39;p39">
              <a:extLst>
                <a:ext uri="{FF2B5EF4-FFF2-40B4-BE49-F238E27FC236}">
                  <a16:creationId xmlns:a16="http://schemas.microsoft.com/office/drawing/2014/main" id="{89CC6914-5B5B-48CD-86BD-D64CAE8126B1}"/>
                </a:ext>
              </a:extLst>
            </p:cNvPr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0D18C5C-A249-4407-B17C-79FA24B2F4B8}"/>
              </a:ext>
            </a:extLst>
          </p:cNvPr>
          <p:cNvSpPr txBox="1"/>
          <p:nvPr/>
        </p:nvSpPr>
        <p:spPr>
          <a:xfrm>
            <a:off x="577298" y="2019300"/>
            <a:ext cx="339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latin typeface="Barlow Light" panose="00000400000000000000" pitchFamily="50" charset="0"/>
              </a:rPr>
              <a:t>Variables tanto en filas como en columnas</a:t>
            </a:r>
            <a:endParaRPr lang="es-MX" sz="2200" b="1" dirty="0">
              <a:latin typeface="Barlow Light" panose="00000400000000000000" pitchFamily="50" charset="0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4DFF1C9A-0F36-4D02-89EE-382E97EF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9488"/>
            <a:ext cx="4082618" cy="4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45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B66530-6ECD-4B9B-9162-EE7789DDD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24</a:t>
            </a:fld>
            <a:endParaRPr lang="es-MX" kern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402EB2DF-3F1E-4E7F-8A3F-E98B18673B5B}"/>
              </a:ext>
            </a:extLst>
          </p:cNvPr>
          <p:cNvSpPr txBox="1">
            <a:spLocks/>
          </p:cNvSpPr>
          <p:nvPr/>
        </p:nvSpPr>
        <p:spPr>
          <a:xfrm>
            <a:off x="291548" y="822393"/>
            <a:ext cx="3392557" cy="1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s-MX" sz="4000" kern="0" dirty="0">
                <a:solidFill>
                  <a:srgbClr val="AB8FF1"/>
                </a:solidFill>
              </a:rPr>
              <a:t>Desorden #3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8983954-DABF-434F-8640-AB090EF74FFE}"/>
              </a:ext>
            </a:extLst>
          </p:cNvPr>
          <p:cNvSpPr txBox="1"/>
          <p:nvPr/>
        </p:nvSpPr>
        <p:spPr>
          <a:xfrm>
            <a:off x="8516788" y="1021705"/>
            <a:ext cx="3080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Ordenado</a:t>
            </a:r>
          </a:p>
        </p:txBody>
      </p:sp>
      <p:sp>
        <p:nvSpPr>
          <p:cNvPr id="15" name="Google Shape;842;p40">
            <a:extLst>
              <a:ext uri="{FF2B5EF4-FFF2-40B4-BE49-F238E27FC236}">
                <a16:creationId xmlns:a16="http://schemas.microsoft.com/office/drawing/2014/main" id="{0A9D2109-65BC-4EBB-B38C-77F2AD3376D2}"/>
              </a:ext>
            </a:extLst>
          </p:cNvPr>
          <p:cNvSpPr/>
          <p:nvPr/>
        </p:nvSpPr>
        <p:spPr>
          <a:xfrm>
            <a:off x="9729656" y="1665748"/>
            <a:ext cx="661166" cy="64633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0D18C5C-A249-4407-B17C-79FA24B2F4B8}"/>
              </a:ext>
            </a:extLst>
          </p:cNvPr>
          <p:cNvSpPr txBox="1"/>
          <p:nvPr/>
        </p:nvSpPr>
        <p:spPr>
          <a:xfrm>
            <a:off x="577298" y="2019300"/>
            <a:ext cx="339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latin typeface="Barlow Light" panose="00000400000000000000" pitchFamily="50" charset="0"/>
              </a:rPr>
              <a:t>Variables tanto en filas como en columnas</a:t>
            </a:r>
            <a:endParaRPr lang="es-MX" sz="2200" b="1" dirty="0">
              <a:latin typeface="Barlow Light" panose="00000400000000000000" pitchFamily="50" charset="0"/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9662487D-C2A0-485F-B40A-ADFC6394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158" y="2571828"/>
            <a:ext cx="3687294" cy="290237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82DAB44-6063-4D9D-8CA9-4CA843F4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33" y="3429000"/>
            <a:ext cx="6992718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5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3927A75-A1FF-4D31-BE48-2C417BDC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82633"/>
            <a:ext cx="5682018" cy="1143200"/>
          </a:xfrm>
        </p:spPr>
        <p:txBody>
          <a:bodyPr anchor="ctr"/>
          <a:lstStyle/>
          <a:p>
            <a:r>
              <a:rPr lang="es-MX" dirty="0">
                <a:solidFill>
                  <a:srgbClr val="C5B2F5"/>
                </a:solidFill>
              </a:rPr>
              <a:t>Resumen: verbos para estructurar datos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A000F5-93E8-4C25-BD16-E677ED3F0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819914"/>
            <a:ext cx="2979761" cy="1213567"/>
          </a:xfrm>
        </p:spPr>
        <p:txBody>
          <a:bodyPr/>
          <a:lstStyle/>
          <a:p>
            <a:pPr marL="203195" indent="0">
              <a:buNone/>
            </a:pPr>
            <a:r>
              <a:rPr lang="es-MX" dirty="0"/>
              <a:t>Combina múltiples columnas en una sola regresando un formato llave-valor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F8AC70-3EA3-4E53-BA0F-2BA166484CD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73329" y="2819914"/>
            <a:ext cx="2458317" cy="855313"/>
          </a:xfrm>
        </p:spPr>
        <p:txBody>
          <a:bodyPr/>
          <a:lstStyle/>
          <a:p>
            <a:pPr marL="203195" indent="0">
              <a:buNone/>
            </a:pPr>
            <a:r>
              <a:rPr lang="es-MX" dirty="0"/>
              <a:t>Divide filas llave-valor en columnas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E270253-5C75-4267-AE45-BAEBE424B95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87633" y="4634797"/>
            <a:ext cx="2801727" cy="969600"/>
          </a:xfrm>
        </p:spPr>
        <p:txBody>
          <a:bodyPr/>
          <a:lstStyle/>
          <a:p>
            <a:pPr marL="203195" indent="0">
              <a:buNone/>
            </a:pPr>
            <a:r>
              <a:rPr lang="es-MX" dirty="0"/>
              <a:t>Combina dos columnas (variables) en una sola, pegándolas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12A2E44-206C-4425-ADBD-061608F22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25</a:t>
            </a:fld>
            <a:endParaRPr lang="es-MX" kern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4FD6A0C-A3E7-48D5-8695-FBF40C9F70B6}"/>
              </a:ext>
            </a:extLst>
          </p:cNvPr>
          <p:cNvSpPr txBox="1">
            <a:spLocks/>
          </p:cNvSpPr>
          <p:nvPr/>
        </p:nvSpPr>
        <p:spPr>
          <a:xfrm>
            <a:off x="4473329" y="4624224"/>
            <a:ext cx="3483316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063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A5B0FE"/>
              </a:buClr>
              <a:buSzPts val="1200"/>
              <a:buFont typeface="Barlow Light"/>
              <a:buChar char="▹"/>
              <a:defRPr sz="16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1219170" marR="0" lvl="1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200"/>
              <a:buFont typeface="Barlow Light"/>
              <a:buChar char="￭"/>
              <a:defRPr sz="16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828754" marR="0" lvl="2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200"/>
              <a:buFont typeface="Barlow Light"/>
              <a:buChar char="⬝"/>
              <a:defRPr sz="16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2438339" marR="0" lvl="3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6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3047924" marR="0" lvl="4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6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3657509" marR="0" lvl="5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6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4267093" marR="0" lvl="6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6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4876678" marR="0" lvl="7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6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5486263" marR="0" lvl="8" indent="-4063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6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203195" indent="0">
              <a:buFont typeface="Barlow Light"/>
              <a:buNone/>
            </a:pPr>
            <a:r>
              <a:rPr lang="es-MX" kern="0" dirty="0"/>
              <a:t>Separa una variable en más de una. Es muy útil cuando los valores representan más de un atributo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1F52CC3-3BF5-4F71-9804-FD7B0AB5CF54}"/>
              </a:ext>
            </a:extLst>
          </p:cNvPr>
          <p:cNvSpPr txBox="1"/>
          <p:nvPr/>
        </p:nvSpPr>
        <p:spPr>
          <a:xfrm>
            <a:off x="791562" y="2421013"/>
            <a:ext cx="221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gather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487F665-3510-4E30-A976-0D5B78F5C199}"/>
              </a:ext>
            </a:extLst>
          </p:cNvPr>
          <p:cNvSpPr txBox="1"/>
          <p:nvPr/>
        </p:nvSpPr>
        <p:spPr>
          <a:xfrm>
            <a:off x="4597018" y="2399025"/>
            <a:ext cx="221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spread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4F4D140-B85A-4631-827F-9CFAFEAF6502}"/>
              </a:ext>
            </a:extLst>
          </p:cNvPr>
          <p:cNvSpPr txBox="1"/>
          <p:nvPr/>
        </p:nvSpPr>
        <p:spPr>
          <a:xfrm>
            <a:off x="911324" y="4227744"/>
            <a:ext cx="221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unite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9933F24-669F-4068-AF9E-4079A8965C85}"/>
              </a:ext>
            </a:extLst>
          </p:cNvPr>
          <p:cNvSpPr txBox="1"/>
          <p:nvPr/>
        </p:nvSpPr>
        <p:spPr>
          <a:xfrm>
            <a:off x="4645216" y="4265970"/>
            <a:ext cx="2210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separate</a:t>
            </a:r>
          </a:p>
        </p:txBody>
      </p:sp>
    </p:spTree>
    <p:extLst>
      <p:ext uri="{BB962C8B-B14F-4D97-AF65-F5344CB8AC3E}">
        <p14:creationId xmlns:p14="http://schemas.microsoft.com/office/powerpoint/2010/main" val="217682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4A8378D-5803-4C9A-8A31-019676E4B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00" y="2517533"/>
            <a:ext cx="5668704" cy="1546400"/>
          </a:xfrm>
        </p:spPr>
        <p:txBody>
          <a:bodyPr/>
          <a:lstStyle/>
          <a:p>
            <a:r>
              <a:rPr lang="es-MX" dirty="0"/>
              <a:t>2. Manipulación de datos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BEAA898A-865B-4181-B83F-D462CB549E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Transformar, filtrar, seleccionar variables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15C7A1-8CF8-40A4-9740-B46FEA57E35D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744325" y="2944813"/>
            <a:ext cx="447675" cy="968375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26</a:t>
            </a:fld>
            <a:endParaRPr lang="es-MX" kern="0"/>
          </a:p>
        </p:txBody>
      </p:sp>
    </p:spTree>
    <p:extLst>
      <p:ext uri="{BB962C8B-B14F-4D97-AF65-F5344CB8AC3E}">
        <p14:creationId xmlns:p14="http://schemas.microsoft.com/office/powerpoint/2010/main" val="1033777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A7E423-2B7A-4AD6-A6B0-C0C61DE7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MX" dirty="0">
                <a:solidFill>
                  <a:srgbClr val="AB8FF1"/>
                </a:solidFill>
              </a:rPr>
              <a:t>Verbos para manipulación de datos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3F0970E-13B3-45A4-8D07-8D746AFDB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34167"/>
            <a:ext cx="7063409" cy="4241200"/>
          </a:xfrm>
        </p:spPr>
        <p:txBody>
          <a:bodyPr/>
          <a:lstStyle/>
          <a:p>
            <a:pPr>
              <a:buClr>
                <a:srgbClr val="AB8FF1"/>
              </a:buClr>
            </a:pPr>
            <a:r>
              <a:rPr lang="es-MX" dirty="0" err="1"/>
              <a:t>filter</a:t>
            </a:r>
            <a:endParaRPr lang="es-MX" dirty="0"/>
          </a:p>
          <a:p>
            <a:pPr marL="101598" indent="0">
              <a:buClr>
                <a:srgbClr val="AB8FF1"/>
              </a:buClr>
              <a:buNone/>
            </a:pPr>
            <a:r>
              <a:rPr lang="es-MX" sz="2000" dirty="0"/>
              <a:t>	</a:t>
            </a:r>
            <a:r>
              <a:rPr lang="es-MX" sz="2000" dirty="0" err="1"/>
              <a:t>Submuestrear</a:t>
            </a:r>
            <a:r>
              <a:rPr lang="es-MX" sz="2000" dirty="0"/>
              <a:t> observaciones de acuerdo a un criterio</a:t>
            </a:r>
          </a:p>
          <a:p>
            <a:pPr>
              <a:buClr>
                <a:srgbClr val="AB8FF1"/>
              </a:buClr>
            </a:pPr>
            <a:r>
              <a:rPr lang="es-MX" dirty="0" err="1"/>
              <a:t>select</a:t>
            </a:r>
            <a:endParaRPr lang="es-MX" dirty="0"/>
          </a:p>
          <a:p>
            <a:pPr marL="711183" lvl="1" indent="0">
              <a:buClr>
                <a:srgbClr val="AB8FF1"/>
              </a:buClr>
              <a:buNone/>
            </a:pPr>
            <a:r>
              <a:rPr lang="es-MX" sz="2000" dirty="0"/>
              <a:t>	</a:t>
            </a:r>
            <a:r>
              <a:rPr lang="es-MX" sz="2000" dirty="0" err="1"/>
              <a:t>Submuestrear</a:t>
            </a:r>
            <a:r>
              <a:rPr lang="es-MX" sz="2000" dirty="0"/>
              <a:t> o remover un grupo de columnas</a:t>
            </a:r>
          </a:p>
          <a:p>
            <a:pPr>
              <a:buClr>
                <a:srgbClr val="AB8FF1"/>
              </a:buClr>
            </a:pPr>
            <a:r>
              <a:rPr lang="es-MX" dirty="0" err="1"/>
              <a:t>mutate</a:t>
            </a:r>
            <a:endParaRPr lang="es-MX" dirty="0"/>
          </a:p>
          <a:p>
            <a:pPr marL="711183" lvl="1" indent="0">
              <a:buClr>
                <a:srgbClr val="AB8FF1"/>
              </a:buClr>
              <a:buNone/>
            </a:pPr>
            <a:r>
              <a:rPr lang="es-MX" sz="2000" dirty="0"/>
              <a:t>	Agregar o modificar un grupo de variables</a:t>
            </a:r>
          </a:p>
          <a:p>
            <a:pPr>
              <a:buClr>
                <a:srgbClr val="AB8FF1"/>
              </a:buClr>
            </a:pPr>
            <a:r>
              <a:rPr lang="es-MX" dirty="0" err="1"/>
              <a:t>summarise</a:t>
            </a:r>
            <a:endParaRPr lang="es-MX" dirty="0"/>
          </a:p>
          <a:p>
            <a:pPr marL="711183" lvl="1" indent="0">
              <a:buClr>
                <a:srgbClr val="AB8FF1"/>
              </a:buClr>
              <a:buNone/>
            </a:pPr>
            <a:r>
              <a:rPr lang="es-MX" dirty="0"/>
              <a:t>	</a:t>
            </a:r>
            <a:r>
              <a:rPr lang="es-MX" sz="2000" dirty="0"/>
              <a:t>Colapsar un grupo de valores mediante un estadístico resumen</a:t>
            </a:r>
          </a:p>
          <a:p>
            <a:pPr>
              <a:buClr>
                <a:srgbClr val="AB8FF1"/>
              </a:buClr>
            </a:pPr>
            <a:r>
              <a:rPr lang="es-MX" dirty="0" err="1"/>
              <a:t>arrange</a:t>
            </a:r>
            <a:endParaRPr lang="es-MX" dirty="0"/>
          </a:p>
          <a:p>
            <a:pPr marL="711183" lvl="1" indent="0">
              <a:buClr>
                <a:srgbClr val="AB8FF1"/>
              </a:buClr>
              <a:buNone/>
            </a:pPr>
            <a:r>
              <a:rPr lang="es-MX" sz="2000" dirty="0"/>
              <a:t>	Cambiar el orden de las observaciones</a:t>
            </a:r>
          </a:p>
        </p:txBody>
      </p:sp>
    </p:spTree>
    <p:extLst>
      <p:ext uri="{BB962C8B-B14F-4D97-AF65-F5344CB8AC3E}">
        <p14:creationId xmlns:p14="http://schemas.microsoft.com/office/powerpoint/2010/main" val="3391969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A7E423-2B7A-4AD6-A6B0-C0C61DE7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MX" dirty="0">
                <a:solidFill>
                  <a:srgbClr val="AB8FF1"/>
                </a:solidFill>
              </a:rPr>
              <a:t>Verbos para manipulación de datos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3F0970E-13B3-45A4-8D07-8D746AFDB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34167"/>
            <a:ext cx="7063409" cy="4241200"/>
          </a:xfrm>
        </p:spPr>
        <p:txBody>
          <a:bodyPr/>
          <a:lstStyle/>
          <a:p>
            <a:pPr>
              <a:buClr>
                <a:srgbClr val="AB8FF1"/>
              </a:buClr>
            </a:pPr>
            <a:r>
              <a:rPr lang="es-MX" dirty="0" err="1"/>
              <a:t>join</a:t>
            </a:r>
            <a:endParaRPr lang="es-MX" dirty="0"/>
          </a:p>
          <a:p>
            <a:pPr marL="101598" indent="0">
              <a:buClr>
                <a:srgbClr val="AB8FF1"/>
              </a:buClr>
              <a:buNone/>
            </a:pPr>
            <a:r>
              <a:rPr lang="es-MX" sz="2000" dirty="0"/>
              <a:t>	Combinar bases con una llave común</a:t>
            </a:r>
          </a:p>
          <a:p>
            <a:pPr>
              <a:buClr>
                <a:srgbClr val="AB8FF1"/>
              </a:buClr>
            </a:pPr>
            <a:r>
              <a:rPr lang="es-MX" dirty="0" err="1"/>
              <a:t>group_by</a:t>
            </a:r>
            <a:endParaRPr lang="es-MX" dirty="0"/>
          </a:p>
          <a:p>
            <a:pPr marL="711183" lvl="1" indent="0">
              <a:buClr>
                <a:srgbClr val="AB8FF1"/>
              </a:buClr>
              <a:buNone/>
            </a:pPr>
            <a:r>
              <a:rPr lang="es-MX" sz="2000" dirty="0"/>
              <a:t>	Dividir bases de datos de acuerdo a una o más variables categóricas</a:t>
            </a:r>
          </a:p>
          <a:p>
            <a:pPr>
              <a:buClr>
                <a:srgbClr val="AB8FF1"/>
              </a:buClr>
            </a:pPr>
            <a:r>
              <a:rPr lang="es-MX" dirty="0" err="1"/>
              <a:t>rename</a:t>
            </a:r>
            <a:endParaRPr lang="es-MX" dirty="0"/>
          </a:p>
          <a:p>
            <a:pPr marL="711183" lvl="1" indent="0">
              <a:buClr>
                <a:srgbClr val="AB8FF1"/>
              </a:buClr>
              <a:buNone/>
            </a:pPr>
            <a:r>
              <a:rPr lang="es-MX" sz="2000" dirty="0"/>
              <a:t>	Cambiar nombre de variables</a:t>
            </a:r>
          </a:p>
          <a:p>
            <a:pPr>
              <a:buClr>
                <a:srgbClr val="AB8FF1"/>
              </a:buClr>
            </a:pPr>
            <a:r>
              <a:rPr lang="es-MX" dirty="0"/>
              <a:t>recode</a:t>
            </a:r>
          </a:p>
          <a:p>
            <a:pPr marL="711183" lvl="1" indent="0">
              <a:buClr>
                <a:srgbClr val="AB8FF1"/>
              </a:buClr>
              <a:buNone/>
            </a:pPr>
            <a:r>
              <a:rPr lang="es-MX" dirty="0"/>
              <a:t>	</a:t>
            </a:r>
            <a:r>
              <a:rPr lang="es-MX" sz="2000" dirty="0"/>
              <a:t>Cambiar niveles de una variable discreta</a:t>
            </a:r>
          </a:p>
          <a:p>
            <a:pPr>
              <a:buClr>
                <a:srgbClr val="AB8FF1"/>
              </a:buClr>
            </a:pPr>
            <a:r>
              <a:rPr lang="es-MX" dirty="0" err="1"/>
              <a:t>slice</a:t>
            </a:r>
            <a:endParaRPr lang="es-MX" dirty="0"/>
          </a:p>
          <a:p>
            <a:pPr marL="711183" lvl="1" indent="0">
              <a:buClr>
                <a:srgbClr val="AB8FF1"/>
              </a:buClr>
              <a:buNone/>
            </a:pPr>
            <a:r>
              <a:rPr lang="es-MX" sz="2000" dirty="0"/>
              <a:t>	</a:t>
            </a:r>
            <a:r>
              <a:rPr lang="es-MX" sz="2000" dirty="0" err="1"/>
              <a:t>Submuestrear</a:t>
            </a:r>
            <a:r>
              <a:rPr lang="es-MX" sz="2000" dirty="0"/>
              <a:t> filas de acuerdo a su orden</a:t>
            </a:r>
          </a:p>
        </p:txBody>
      </p:sp>
    </p:spTree>
    <p:extLst>
      <p:ext uri="{BB962C8B-B14F-4D97-AF65-F5344CB8AC3E}">
        <p14:creationId xmlns:p14="http://schemas.microsoft.com/office/powerpoint/2010/main" val="3048623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9A9236F-AE57-4F1F-BE0D-38CE263B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MX" dirty="0">
                <a:solidFill>
                  <a:srgbClr val="AB8FF1"/>
                </a:solidFill>
              </a:rPr>
              <a:t>Pipes %&gt;%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76E5B6-3FC3-4256-8F82-8F75E25B612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9550" y="2099641"/>
            <a:ext cx="6851650" cy="4240213"/>
          </a:xfrm>
        </p:spPr>
        <p:txBody>
          <a:bodyPr/>
          <a:lstStyle/>
          <a:p>
            <a:pPr>
              <a:buClr>
                <a:srgbClr val="BC8FDD"/>
              </a:buClr>
            </a:pPr>
            <a:r>
              <a:rPr lang="es-MX" dirty="0">
                <a:solidFill>
                  <a:schemeClr val="tx1"/>
                </a:solidFill>
              </a:rPr>
              <a:t>Del paquete </a:t>
            </a:r>
            <a:r>
              <a:rPr lang="es-MX" dirty="0" err="1">
                <a:solidFill>
                  <a:schemeClr val="tx1"/>
                </a:solidFill>
              </a:rPr>
              <a:t>magrittr</a:t>
            </a:r>
            <a:endParaRPr lang="es-MX" dirty="0">
              <a:solidFill>
                <a:schemeClr val="tx1"/>
              </a:solidFill>
            </a:endParaRPr>
          </a:p>
          <a:p>
            <a:pPr>
              <a:buClr>
                <a:srgbClr val="BC8FDD"/>
              </a:buClr>
            </a:pPr>
            <a:r>
              <a:rPr lang="es-MX" dirty="0">
                <a:solidFill>
                  <a:schemeClr val="tx1"/>
                </a:solidFill>
              </a:rPr>
              <a:t>Permiten escribir código en una forma más clara de leer y entender</a:t>
            </a:r>
          </a:p>
          <a:p>
            <a:pPr marL="101598" indent="0">
              <a:buClr>
                <a:srgbClr val="BC8FDD"/>
              </a:buClr>
              <a:buNone/>
            </a:pPr>
            <a:endParaRPr lang="es-MX" dirty="0">
              <a:solidFill>
                <a:schemeClr val="tx1"/>
              </a:solidFill>
            </a:endParaRPr>
          </a:p>
          <a:p>
            <a:pPr marL="101598" indent="0" algn="ctr">
              <a:buClr>
                <a:srgbClr val="BC8FDD"/>
              </a:buClr>
              <a:buNone/>
            </a:pPr>
            <a:r>
              <a:rPr lang="es-MX" dirty="0">
                <a:solidFill>
                  <a:schemeClr val="tx1"/>
                </a:solidFill>
              </a:rPr>
              <a:t>x %&gt;% f(y)  -&gt;  f(x, y)</a:t>
            </a:r>
          </a:p>
          <a:p>
            <a:pPr marL="101598" indent="0" algn="ctr">
              <a:buClr>
                <a:srgbClr val="BC8FDD"/>
              </a:buClr>
              <a:buNone/>
            </a:pPr>
            <a:endParaRPr lang="es-MX" dirty="0">
              <a:solidFill>
                <a:schemeClr val="tx1"/>
              </a:solidFill>
            </a:endParaRPr>
          </a:p>
          <a:p>
            <a:pPr>
              <a:buClr>
                <a:srgbClr val="BC8FDD"/>
              </a:buClr>
            </a:pPr>
            <a:r>
              <a:rPr lang="es-MX" dirty="0">
                <a:solidFill>
                  <a:schemeClr val="tx1"/>
                </a:solidFill>
              </a:rPr>
              <a:t>%&gt;% se pronuncia “y luego”</a:t>
            </a:r>
          </a:p>
          <a:p>
            <a:pPr marL="101598" indent="0">
              <a:buClr>
                <a:srgbClr val="BC8FDD"/>
              </a:buClr>
              <a:buNone/>
            </a:pP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76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3CCFB37-EE02-4AFC-855E-5BDEC137CE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3</a:t>
            </a:fld>
            <a:endParaRPr lang="es-MX" kern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9CB60BE-2B51-4D92-ABED-5B0DCD64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MX" dirty="0">
                <a:solidFill>
                  <a:srgbClr val="AB8FF1"/>
                </a:solidFill>
              </a:rPr>
              <a:t>Rocío Maribel Ávila Ayala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3FA7EAB-D15E-4BD0-8A38-2FB8A1DED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835" y="1793372"/>
            <a:ext cx="6851600" cy="4241200"/>
          </a:xfrm>
        </p:spPr>
        <p:txBody>
          <a:bodyPr/>
          <a:lstStyle/>
          <a:p>
            <a:pPr marL="101598" indent="0">
              <a:buClr>
                <a:srgbClr val="AB8FF1"/>
              </a:buClr>
              <a:buNone/>
            </a:pPr>
            <a:r>
              <a:rPr lang="es-MX" dirty="0"/>
              <a:t>Formación Académica</a:t>
            </a:r>
          </a:p>
          <a:p>
            <a:pPr>
              <a:buClr>
                <a:srgbClr val="AB8FF1"/>
              </a:buClr>
            </a:pPr>
            <a:r>
              <a:rPr lang="es-MX" dirty="0"/>
              <a:t>Actuaría (UNAM FES-Acatlán)</a:t>
            </a:r>
          </a:p>
          <a:p>
            <a:pPr>
              <a:buClr>
                <a:srgbClr val="AB8FF1"/>
              </a:buClr>
            </a:pPr>
            <a:r>
              <a:rPr lang="es-MX" dirty="0"/>
              <a:t>Maestría en Estadística (CIMAT)</a:t>
            </a:r>
          </a:p>
          <a:p>
            <a:pPr>
              <a:buClr>
                <a:srgbClr val="AB8FF1"/>
              </a:buClr>
            </a:pPr>
            <a:endParaRPr lang="es-MX" dirty="0"/>
          </a:p>
          <a:p>
            <a:pPr marL="101598" indent="0">
              <a:buClr>
                <a:srgbClr val="AB8FF1"/>
              </a:buClr>
              <a:buNone/>
            </a:pPr>
            <a:r>
              <a:rPr lang="es-MX" dirty="0"/>
              <a:t>Experiencia profesional</a:t>
            </a:r>
          </a:p>
          <a:p>
            <a:pPr>
              <a:buClr>
                <a:srgbClr val="AB8FF1"/>
              </a:buClr>
            </a:pPr>
            <a:r>
              <a:rPr lang="es-MX" dirty="0"/>
              <a:t>Seguros AFIRME</a:t>
            </a:r>
          </a:p>
          <a:p>
            <a:pPr>
              <a:buClr>
                <a:srgbClr val="AB8FF1"/>
              </a:buClr>
            </a:pPr>
            <a:r>
              <a:rPr lang="es-MX" dirty="0"/>
              <a:t>Las Quince Letras Solutions</a:t>
            </a:r>
          </a:p>
          <a:p>
            <a:pPr>
              <a:buClr>
                <a:srgbClr val="AB8FF1"/>
              </a:buClr>
            </a:pPr>
            <a:r>
              <a:rPr lang="es-MX" dirty="0"/>
              <a:t>General Motors de México (Actual)</a:t>
            </a:r>
          </a:p>
          <a:p>
            <a:pPr>
              <a:buClr>
                <a:srgbClr val="AB8FF1"/>
              </a:buClr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36953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9A9236F-AE57-4F1F-BE0D-38CE263B7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MX" dirty="0">
                <a:solidFill>
                  <a:srgbClr val="AB8FF1"/>
                </a:solidFill>
              </a:rPr>
              <a:t>Pipes %&gt;%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1A8CE1-4531-4603-980C-FE41376242B2}"/>
              </a:ext>
            </a:extLst>
          </p:cNvPr>
          <p:cNvSpPr txBox="1"/>
          <p:nvPr/>
        </p:nvSpPr>
        <p:spPr>
          <a:xfrm>
            <a:off x="709104" y="1792319"/>
            <a:ext cx="6752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Miriam Libre" panose="00000500000000000000" pitchFamily="50" charset="-79"/>
              </a:rPr>
              <a:t>&gt; arrange(</a:t>
            </a:r>
            <a:r>
              <a:rPr lang="is-IS" dirty="0">
                <a:latin typeface="Consolas" charset="0"/>
                <a:ea typeface="Consolas" charset="0"/>
                <a:cs typeface="Miriam Libre" panose="00000500000000000000" pitchFamily="50" charset="-79"/>
              </a:rPr>
              <a:t>summarize(</a:t>
            </a:r>
            <a:r>
              <a:rPr lang="en-US" dirty="0">
                <a:latin typeface="Consolas" charset="0"/>
                <a:ea typeface="Consolas" charset="0"/>
                <a:cs typeface="Miriam Libre" panose="00000500000000000000" pitchFamily="50" charset="-79"/>
              </a:rPr>
              <a:t>filter(data,  </a:t>
            </a:r>
          </a:p>
          <a:p>
            <a:r>
              <a:rPr lang="en-US" dirty="0">
                <a:latin typeface="Consolas" charset="0"/>
                <a:ea typeface="Consolas" charset="0"/>
                <a:cs typeface="Miriam Libre" panose="00000500000000000000" pitchFamily="50" charset="-79"/>
              </a:rPr>
              <a:t>variable == </a:t>
            </a:r>
            <a:r>
              <a:rPr lang="en-US" i="1" dirty="0" err="1">
                <a:latin typeface="Consolas" charset="0"/>
                <a:ea typeface="Consolas" charset="0"/>
                <a:cs typeface="Miriam Libre" panose="00000500000000000000" pitchFamily="50" charset="-79"/>
              </a:rPr>
              <a:t>numeric_value</a:t>
            </a:r>
            <a:r>
              <a:rPr lang="en-US" dirty="0">
                <a:latin typeface="Consolas" charset="0"/>
                <a:ea typeface="Consolas" charset="0"/>
                <a:cs typeface="Miriam Libre" panose="00000500000000000000" pitchFamily="50" charset="-79"/>
              </a:rPr>
              <a:t>), </a:t>
            </a:r>
            <a:r>
              <a:rPr lang="is-IS" dirty="0">
                <a:latin typeface="Consolas" charset="0"/>
                <a:ea typeface="Consolas" charset="0"/>
                <a:cs typeface="Miriam Libre" panose="00000500000000000000" pitchFamily="50" charset="-79"/>
              </a:rPr>
              <a:t>Total = sum(variable)), </a:t>
            </a:r>
            <a:r>
              <a:rPr lang="pl-PL" dirty="0">
                <a:latin typeface="Consolas" charset="0"/>
                <a:ea typeface="Consolas" charset="0"/>
                <a:cs typeface="Miriam Libre" panose="00000500000000000000" pitchFamily="50" charset="-79"/>
              </a:rPr>
              <a:t>desc(Total)</a:t>
            </a:r>
            <a:r>
              <a:rPr lang="is-IS" dirty="0">
                <a:latin typeface="Consolas" charset="0"/>
                <a:ea typeface="Consolas" charset="0"/>
                <a:cs typeface="Miriam Libre" panose="00000500000000000000" pitchFamily="50" charset="-79"/>
              </a:rPr>
              <a:t>)</a:t>
            </a:r>
          </a:p>
          <a:p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69494C5-D4CA-49EE-B5DE-CB9A48FB7C7A}"/>
              </a:ext>
            </a:extLst>
          </p:cNvPr>
          <p:cNvSpPr txBox="1"/>
          <p:nvPr/>
        </p:nvSpPr>
        <p:spPr>
          <a:xfrm>
            <a:off x="709104" y="3880964"/>
            <a:ext cx="5937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s-MX" dirty="0">
                <a:latin typeface="Consolas" charset="0"/>
                <a:ea typeface="Consolas" charset="0"/>
                <a:cs typeface="Consolas" charset="0"/>
              </a:rPr>
              <a:t>data %&gt;%</a:t>
            </a:r>
          </a:p>
          <a:p>
            <a:r>
              <a:rPr lang="is-IS" dirty="0">
                <a:latin typeface="Consolas" charset="0"/>
                <a:ea typeface="Consolas" charset="0"/>
                <a:cs typeface="Consolas" charset="0"/>
              </a:rPr>
              <a:t>	filter(variable == numeric_value) %&gt;%</a:t>
            </a:r>
          </a:p>
          <a:p>
            <a:r>
              <a:rPr lang="is-IS" dirty="0">
                <a:latin typeface="Consolas" charset="0"/>
                <a:ea typeface="Consolas" charset="0"/>
                <a:cs typeface="Consolas" charset="0"/>
              </a:rPr>
              <a:t>	summarise(Total = sum(variable)) %&gt;%</a:t>
            </a:r>
          </a:p>
          <a:p>
            <a:r>
              <a:rPr lang="is-IS" dirty="0">
                <a:latin typeface="Consolas" charset="0"/>
                <a:ea typeface="Consolas" charset="0"/>
                <a:cs typeface="Consolas" charset="0"/>
              </a:rPr>
              <a:t>	arrange(desc(Total))</a:t>
            </a:r>
          </a:p>
          <a:p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DD56B4-75FF-45D6-882E-494F3ADD167D}"/>
              </a:ext>
            </a:extLst>
          </p:cNvPr>
          <p:cNvSpPr txBox="1"/>
          <p:nvPr/>
        </p:nvSpPr>
        <p:spPr>
          <a:xfrm>
            <a:off x="3425856" y="3067474"/>
            <a:ext cx="50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AB8FF1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7934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1D018BC-2612-44E5-B62A-92E7502F3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44" y="491085"/>
            <a:ext cx="6851600" cy="1143200"/>
          </a:xfrm>
        </p:spPr>
        <p:txBody>
          <a:bodyPr anchor="ctr"/>
          <a:lstStyle/>
          <a:p>
            <a:r>
              <a:rPr lang="es-MX" dirty="0">
                <a:solidFill>
                  <a:srgbClr val="AB8FF1"/>
                </a:solidFill>
              </a:rPr>
              <a:t>Valores especiales con los que hay que tener cuidado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615ADAD-A238-40E2-9DCF-F80783382C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31</a:t>
            </a:fld>
            <a:endParaRPr lang="es-MX" kern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B4CE74B-15BC-401E-B128-D8BFBC0DCC15}"/>
              </a:ext>
            </a:extLst>
          </p:cNvPr>
          <p:cNvSpPr/>
          <p:nvPr/>
        </p:nvSpPr>
        <p:spPr>
          <a:xfrm>
            <a:off x="569844" y="1657934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Barlow Light" panose="00000400000000000000" pitchFamily="50" charset="0"/>
              </a:rPr>
              <a:t>NA: missing</a:t>
            </a:r>
          </a:p>
          <a:p>
            <a:pPr lvl="1"/>
            <a:r>
              <a:rPr lang="en-US" sz="2000" dirty="0">
                <a:latin typeface="Barlow Light" panose="00000400000000000000" pitchFamily="50" charset="0"/>
              </a:rPr>
              <a:t>na.rm = TRUE disponible </a:t>
            </a:r>
            <a:r>
              <a:rPr lang="en-US" sz="2000" dirty="0" err="1">
                <a:latin typeface="Barlow Light" panose="00000400000000000000" pitchFamily="50" charset="0"/>
              </a:rPr>
              <a:t>en</a:t>
            </a:r>
            <a:r>
              <a:rPr lang="en-US" sz="2000" dirty="0">
                <a:latin typeface="Barlow Light" panose="00000400000000000000" pitchFamily="50" charset="0"/>
              </a:rPr>
              <a:t> </a:t>
            </a:r>
            <a:r>
              <a:rPr lang="en-US" sz="2000" dirty="0" err="1">
                <a:latin typeface="Barlow Light" panose="00000400000000000000" pitchFamily="50" charset="0"/>
              </a:rPr>
              <a:t>muchas</a:t>
            </a:r>
            <a:r>
              <a:rPr lang="en-US" sz="2000" dirty="0">
                <a:latin typeface="Barlow Light" panose="00000400000000000000" pitchFamily="50" charset="0"/>
              </a:rPr>
              <a:t> </a:t>
            </a:r>
            <a:r>
              <a:rPr lang="en-US" sz="2000" dirty="0" err="1">
                <a:latin typeface="Barlow Light" panose="00000400000000000000" pitchFamily="50" charset="0"/>
              </a:rPr>
              <a:t>funciones</a:t>
            </a:r>
            <a:endParaRPr lang="en-US" sz="2000" dirty="0">
              <a:latin typeface="Barlow Light" panose="00000400000000000000" pitchFamily="50" charset="0"/>
            </a:endParaRPr>
          </a:p>
          <a:p>
            <a:pPr lvl="1"/>
            <a:r>
              <a:rPr lang="en-US" sz="2000" dirty="0" err="1">
                <a:latin typeface="Barlow Light" panose="00000400000000000000" pitchFamily="50" charset="0"/>
              </a:rPr>
              <a:t>También</a:t>
            </a:r>
            <a:r>
              <a:rPr lang="en-US" sz="2000" dirty="0">
                <a:latin typeface="Barlow Light" panose="00000400000000000000" pitchFamily="50" charset="0"/>
              </a:rPr>
              <a:t> </a:t>
            </a:r>
            <a:r>
              <a:rPr lang="en-US" sz="2000" dirty="0" err="1">
                <a:latin typeface="Barlow Light" panose="00000400000000000000" pitchFamily="50" charset="0"/>
              </a:rPr>
              <a:t>revisar</a:t>
            </a:r>
            <a:r>
              <a:rPr lang="en-US" sz="2000" dirty="0">
                <a:latin typeface="Barlow Light" panose="00000400000000000000" pitchFamily="50" charset="0"/>
              </a:rPr>
              <a:t> </a:t>
            </a:r>
            <a:r>
              <a:rPr lang="en-US" sz="2000" dirty="0" err="1">
                <a:latin typeface="Barlow Light" panose="00000400000000000000" pitchFamily="50" charset="0"/>
              </a:rPr>
              <a:t>na.omit</a:t>
            </a:r>
            <a:r>
              <a:rPr lang="en-US" sz="2000" dirty="0">
                <a:latin typeface="Barlow Light" panose="00000400000000000000" pitchFamily="50" charset="0"/>
              </a:rPr>
              <a:t>(), </a:t>
            </a:r>
            <a:r>
              <a:rPr lang="en-US" sz="2000" dirty="0" err="1">
                <a:latin typeface="Barlow Light" panose="00000400000000000000" pitchFamily="50" charset="0"/>
              </a:rPr>
              <a:t>na.exclude</a:t>
            </a:r>
            <a:r>
              <a:rPr lang="en-US" sz="2000" dirty="0">
                <a:latin typeface="Barlow Light" panose="00000400000000000000" pitchFamily="50" charset="0"/>
              </a:rPr>
              <a:t>(), </a:t>
            </a:r>
            <a:r>
              <a:rPr lang="en-US" sz="2000" dirty="0" err="1">
                <a:latin typeface="Barlow Light" panose="00000400000000000000" pitchFamily="50" charset="0"/>
              </a:rPr>
              <a:t>na.fail</a:t>
            </a:r>
            <a:r>
              <a:rPr lang="en-US" sz="2000" dirty="0">
                <a:latin typeface="Barlow Light" panose="00000400000000000000" pitchFamily="50" charset="0"/>
              </a:rPr>
              <a:t>(), </a:t>
            </a:r>
            <a:r>
              <a:rPr lang="en-US" sz="2000" dirty="0" err="1">
                <a:latin typeface="Barlow Light" panose="00000400000000000000" pitchFamily="50" charset="0"/>
              </a:rPr>
              <a:t>na.pass</a:t>
            </a:r>
            <a:r>
              <a:rPr lang="en-US" sz="2000" dirty="0">
                <a:latin typeface="Barlow Light" panose="00000400000000000000" pitchFamily="50" charset="0"/>
              </a:rPr>
              <a:t>()</a:t>
            </a:r>
          </a:p>
          <a:p>
            <a:pPr lvl="1"/>
            <a:endParaRPr lang="en-US" sz="2000" dirty="0">
              <a:latin typeface="Barlow Light" panose="00000400000000000000" pitchFamily="50" charset="0"/>
            </a:endParaRPr>
          </a:p>
          <a:p>
            <a:r>
              <a:rPr lang="en-US" sz="2000" dirty="0">
                <a:latin typeface="Barlow Light" panose="00000400000000000000" pitchFamily="50" charset="0"/>
              </a:rPr>
              <a:t>NULL: conjunto </a:t>
            </a:r>
            <a:r>
              <a:rPr lang="en-US" sz="2000" dirty="0" err="1">
                <a:latin typeface="Barlow Light" panose="00000400000000000000" pitchFamily="50" charset="0"/>
              </a:rPr>
              <a:t>vacío</a:t>
            </a:r>
            <a:endParaRPr lang="en-US" sz="2000" dirty="0">
              <a:latin typeface="Barlow Light" panose="00000400000000000000" pitchFamily="50" charset="0"/>
            </a:endParaRPr>
          </a:p>
          <a:p>
            <a:pPr lvl="1"/>
            <a:r>
              <a:rPr lang="en-US" sz="2000" dirty="0" err="1">
                <a:latin typeface="Barlow Light" panose="00000400000000000000" pitchFamily="50" charset="0"/>
              </a:rPr>
              <a:t>Cuando</a:t>
            </a:r>
            <a:r>
              <a:rPr lang="en-US" sz="2000" dirty="0">
                <a:latin typeface="Barlow Light" panose="00000400000000000000" pitchFamily="50" charset="0"/>
              </a:rPr>
              <a:t> </a:t>
            </a:r>
            <a:r>
              <a:rPr lang="en-US" sz="2000" dirty="0" err="1">
                <a:latin typeface="Barlow Light" panose="00000400000000000000" pitchFamily="50" charset="0"/>
              </a:rPr>
              <a:t>algo</a:t>
            </a:r>
            <a:r>
              <a:rPr lang="en-US" sz="2000" dirty="0">
                <a:latin typeface="Barlow Light" panose="00000400000000000000" pitchFamily="50" charset="0"/>
              </a:rPr>
              <a:t> no </a:t>
            </a:r>
            <a:r>
              <a:rPr lang="en-US" sz="2000" dirty="0" err="1">
                <a:latin typeface="Barlow Light" panose="00000400000000000000" pitchFamily="50" charset="0"/>
              </a:rPr>
              <a:t>está</a:t>
            </a:r>
            <a:r>
              <a:rPr lang="en-US" sz="2000" dirty="0">
                <a:latin typeface="Barlow Light" panose="00000400000000000000" pitchFamily="50" charset="0"/>
              </a:rPr>
              <a:t> </a:t>
            </a:r>
            <a:r>
              <a:rPr lang="en-US" sz="2000" dirty="0" err="1">
                <a:latin typeface="Barlow Light" panose="00000400000000000000" pitchFamily="50" charset="0"/>
              </a:rPr>
              <a:t>definido</a:t>
            </a:r>
            <a:endParaRPr lang="en-US" sz="2000" dirty="0">
              <a:latin typeface="Barlow Light" panose="00000400000000000000" pitchFamily="50" charset="0"/>
            </a:endParaRPr>
          </a:p>
          <a:p>
            <a:pPr lvl="1"/>
            <a:endParaRPr lang="en-US" sz="2000" dirty="0">
              <a:latin typeface="Barlow Light" panose="00000400000000000000" pitchFamily="50" charset="0"/>
            </a:endParaRPr>
          </a:p>
          <a:p>
            <a:r>
              <a:rPr lang="en-US" sz="2000" dirty="0">
                <a:latin typeface="Barlow Light" panose="00000400000000000000" pitchFamily="50" charset="0"/>
              </a:rPr>
              <a:t>Inf: </a:t>
            </a:r>
            <a:r>
              <a:rPr lang="en-US" sz="2000" dirty="0" err="1">
                <a:latin typeface="Barlow Light" panose="00000400000000000000" pitchFamily="50" charset="0"/>
              </a:rPr>
              <a:t>infinito</a:t>
            </a:r>
            <a:endParaRPr lang="en-US" sz="2000" dirty="0">
              <a:latin typeface="Barlow Light" panose="00000400000000000000" pitchFamily="50" charset="0"/>
            </a:endParaRPr>
          </a:p>
          <a:p>
            <a:endParaRPr lang="en-US" sz="2000" dirty="0">
              <a:latin typeface="Barlow Light" panose="00000400000000000000" pitchFamily="50" charset="0"/>
            </a:endParaRPr>
          </a:p>
          <a:p>
            <a:r>
              <a:rPr lang="en-US" sz="2000" dirty="0" err="1">
                <a:latin typeface="Barlow Light" panose="00000400000000000000" pitchFamily="50" charset="0"/>
              </a:rPr>
              <a:t>NaN</a:t>
            </a:r>
            <a:r>
              <a:rPr lang="en-US" sz="2000" dirty="0">
                <a:latin typeface="Barlow Light" panose="00000400000000000000" pitchFamily="50" charset="0"/>
              </a:rPr>
              <a:t>: Not a number. </a:t>
            </a:r>
            <a:r>
              <a:rPr lang="en-US" sz="2000" dirty="0" err="1">
                <a:latin typeface="Barlow Light" panose="00000400000000000000" pitchFamily="50" charset="0"/>
              </a:rPr>
              <a:t>Cómputo</a:t>
            </a:r>
            <a:r>
              <a:rPr lang="en-US" sz="2000" dirty="0">
                <a:latin typeface="Barlow Light" panose="00000400000000000000" pitchFamily="50" charset="0"/>
              </a:rPr>
              <a:t> </a:t>
            </a:r>
            <a:r>
              <a:rPr lang="en-US" sz="2000" dirty="0" err="1">
                <a:latin typeface="Barlow Light" panose="00000400000000000000" pitchFamily="50" charset="0"/>
              </a:rPr>
              <a:t>inválido</a:t>
            </a:r>
            <a:r>
              <a:rPr lang="en-US" sz="2000" dirty="0">
                <a:latin typeface="Barlow Light" panose="00000400000000000000" pitchFamily="50" charset="0"/>
              </a:rPr>
              <a:t>, e.g., log(-1)</a:t>
            </a:r>
          </a:p>
          <a:p>
            <a:endParaRPr lang="en-US" sz="2000" dirty="0">
              <a:latin typeface="Barlow Light" panose="00000400000000000000" pitchFamily="50" charset="0"/>
            </a:endParaRPr>
          </a:p>
          <a:p>
            <a:r>
              <a:rPr lang="en-US" sz="2000" dirty="0">
                <a:latin typeface="Barlow Light" panose="00000400000000000000" pitchFamily="50" charset="0"/>
              </a:rPr>
              <a:t>Warnings(): Si R </a:t>
            </a:r>
            <a:r>
              <a:rPr lang="en-US" sz="2000" dirty="0" err="1">
                <a:latin typeface="Barlow Light" panose="00000400000000000000" pitchFamily="50" charset="0"/>
              </a:rPr>
              <a:t>lanza</a:t>
            </a:r>
            <a:r>
              <a:rPr lang="en-US" sz="2000" dirty="0">
                <a:latin typeface="Barlow Light" panose="00000400000000000000" pitchFamily="50" charset="0"/>
              </a:rPr>
              <a:t> un warning </a:t>
            </a:r>
            <a:r>
              <a:rPr lang="en-US" sz="2000" dirty="0" err="1">
                <a:latin typeface="Barlow Light" panose="00000400000000000000" pitchFamily="50" charset="0"/>
              </a:rPr>
              <a:t>en</a:t>
            </a:r>
            <a:r>
              <a:rPr lang="en-US" sz="2000" dirty="0">
                <a:latin typeface="Barlow Light" panose="00000400000000000000" pitchFamily="50" charset="0"/>
              </a:rPr>
              <a:t> la </a:t>
            </a:r>
            <a:r>
              <a:rPr lang="en-US" sz="2000" dirty="0" err="1">
                <a:latin typeface="Barlow Light" panose="00000400000000000000" pitchFamily="50" charset="0"/>
              </a:rPr>
              <a:t>manipulación</a:t>
            </a:r>
            <a:r>
              <a:rPr lang="en-US" sz="2000" dirty="0">
                <a:latin typeface="Barlow Light" panose="00000400000000000000" pitchFamily="50" charset="0"/>
              </a:rPr>
              <a:t> de </a:t>
            </a:r>
            <a:r>
              <a:rPr lang="en-US" sz="2000" dirty="0" err="1">
                <a:latin typeface="Barlow Light" panose="00000400000000000000" pitchFamily="50" charset="0"/>
              </a:rPr>
              <a:t>datos</a:t>
            </a:r>
            <a:r>
              <a:rPr lang="en-US" sz="2000" dirty="0">
                <a:latin typeface="Barlow Light" panose="00000400000000000000" pitchFamily="50" charset="0"/>
              </a:rPr>
              <a:t>, </a:t>
            </a:r>
            <a:r>
              <a:rPr lang="en-US" sz="2000" dirty="0" err="1">
                <a:latin typeface="Barlow Light" panose="00000400000000000000" pitchFamily="50" charset="0"/>
              </a:rPr>
              <a:t>asegúrate</a:t>
            </a:r>
            <a:r>
              <a:rPr lang="en-US" sz="2000" dirty="0">
                <a:latin typeface="Barlow Light" panose="00000400000000000000" pitchFamily="50" charset="0"/>
              </a:rPr>
              <a:t> de </a:t>
            </a:r>
            <a:r>
              <a:rPr lang="en-US" sz="2000" dirty="0" err="1">
                <a:latin typeface="Barlow Light" panose="00000400000000000000" pitchFamily="50" charset="0"/>
              </a:rPr>
              <a:t>estar</a:t>
            </a:r>
            <a:r>
              <a:rPr lang="en-US" sz="2000" dirty="0">
                <a:latin typeface="Barlow Light" panose="00000400000000000000" pitchFamily="50" charset="0"/>
              </a:rPr>
              <a:t> </a:t>
            </a:r>
            <a:r>
              <a:rPr lang="en-US" sz="2000" dirty="0" err="1">
                <a:latin typeface="Barlow Light" panose="00000400000000000000" pitchFamily="50" charset="0"/>
              </a:rPr>
              <a:t>consciente</a:t>
            </a:r>
            <a:r>
              <a:rPr lang="en-US" sz="2000" dirty="0">
                <a:latin typeface="Barlow Light" panose="00000400000000000000" pitchFamily="50" charset="0"/>
              </a:rPr>
              <a:t> de </a:t>
            </a:r>
            <a:r>
              <a:rPr lang="en-US" sz="2000" dirty="0" err="1">
                <a:latin typeface="Barlow Light" panose="00000400000000000000" pitchFamily="50" charset="0"/>
              </a:rPr>
              <a:t>qué</a:t>
            </a:r>
            <a:r>
              <a:rPr lang="en-US" sz="2000" dirty="0">
                <a:latin typeface="Barlow Light" panose="00000400000000000000" pitchFamily="50" charset="0"/>
              </a:rPr>
              <a:t> se </a:t>
            </a:r>
            <a:r>
              <a:rPr lang="en-US" sz="2000" dirty="0" err="1">
                <a:latin typeface="Barlow Light" panose="00000400000000000000" pitchFamily="50" charset="0"/>
              </a:rPr>
              <a:t>trata</a:t>
            </a:r>
            <a:endParaRPr lang="en-US" sz="2000" dirty="0">
              <a:latin typeface="Barlow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600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914400" y="587133"/>
            <a:ext cx="64852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s-MX" sz="8000" dirty="0">
                <a:solidFill>
                  <a:srgbClr val="AB8FF1"/>
                </a:solidFill>
              </a:rPr>
              <a:t>GRACIAS</a:t>
            </a:r>
            <a:r>
              <a:rPr lang="en" sz="8000" dirty="0">
                <a:solidFill>
                  <a:srgbClr val="AB8FF1"/>
                </a:solidFill>
              </a:rPr>
              <a:t>!</a:t>
            </a:r>
            <a:endParaRPr sz="8000" dirty="0">
              <a:solidFill>
                <a:srgbClr val="AB8FF1"/>
              </a:solidFill>
            </a:endParaRPr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914400" y="2186567"/>
            <a:ext cx="64852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s-MX" sz="4800" b="1" dirty="0"/>
              <a:t>Preguntas</a:t>
            </a:r>
            <a:r>
              <a:rPr lang="en" sz="4800" b="1" dirty="0"/>
              <a:t>?</a:t>
            </a:r>
            <a:endParaRPr sz="4800" b="1" dirty="0"/>
          </a:p>
        </p:txBody>
      </p:sp>
      <p:sp>
        <p:nvSpPr>
          <p:cNvPr id="485" name="Google Shape;485;p36"/>
          <p:cNvSpPr txBox="1">
            <a:spLocks noGrp="1"/>
          </p:cNvSpPr>
          <p:nvPr>
            <p:ph type="body" idx="4294967295"/>
          </p:nvPr>
        </p:nvSpPr>
        <p:spPr>
          <a:xfrm>
            <a:off x="914400" y="3285875"/>
            <a:ext cx="6485200" cy="328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8" indent="0">
              <a:buClr>
                <a:srgbClr val="AB8FF1"/>
              </a:buClr>
              <a:buNone/>
            </a:pPr>
            <a:r>
              <a:rPr lang="es-MX" dirty="0"/>
              <a:t>Contacto: </a:t>
            </a:r>
          </a:p>
          <a:p>
            <a:pPr marL="101598" indent="0">
              <a:buClr>
                <a:srgbClr val="AB8FF1"/>
              </a:buClr>
              <a:buNone/>
            </a:pPr>
            <a:r>
              <a:rPr lang="es-MX" dirty="0"/>
              <a:t>act.rocio.avila@gmail.com</a:t>
            </a:r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11744000" y="2944233"/>
            <a:ext cx="448000" cy="96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8A374C93-9ACF-455F-A847-E931BAC1C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043C9013-45A9-481F-A438-85B2086D07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Importancia de la limpieza y manipulación de datos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5404FFA-86D3-4182-AC9A-532DD6B3EB8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744325" y="2944813"/>
            <a:ext cx="447675" cy="968375"/>
          </a:xfrm>
        </p:spPr>
        <p:txBody>
          <a:bodyPr/>
          <a:lstStyle/>
          <a:p>
            <a:fld id="{00000000-1234-1234-1234-123412341234}" type="slidenum">
              <a:rPr lang="es-MX" smtClean="0"/>
              <a:pPr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2572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025F1E3-08F7-4126-B108-56A2D0A28A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5</a:t>
            </a:fld>
            <a:endParaRPr lang="es-MX" kern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DAC5E7-E891-42BE-9F0D-9EB86900C0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1548" y="822393"/>
            <a:ext cx="3392557" cy="3246024"/>
          </a:xfrm>
        </p:spPr>
        <p:txBody>
          <a:bodyPr anchor="ctr"/>
          <a:lstStyle/>
          <a:p>
            <a:pPr algn="ctr"/>
            <a:r>
              <a:rPr lang="es-MX" sz="6600" dirty="0">
                <a:solidFill>
                  <a:srgbClr val="AB8FF1"/>
                </a:solidFill>
              </a:rPr>
              <a:t>CIENCIA </a:t>
            </a:r>
            <a:r>
              <a:rPr lang="es-MX" sz="6000" dirty="0">
                <a:solidFill>
                  <a:srgbClr val="AB8FF1"/>
                </a:solidFill>
              </a:rPr>
              <a:t>de datos</a:t>
            </a:r>
            <a:endParaRPr lang="es-MX" sz="6600" dirty="0">
              <a:solidFill>
                <a:srgbClr val="AB8FF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5C9585-6B02-40C1-BE13-EE23CF714946}"/>
              </a:ext>
            </a:extLst>
          </p:cNvPr>
          <p:cNvSpPr txBox="1"/>
          <p:nvPr/>
        </p:nvSpPr>
        <p:spPr>
          <a:xfrm>
            <a:off x="291548" y="3627279"/>
            <a:ext cx="33925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latin typeface="Barlow Light" panose="00000400000000000000" pitchFamily="50" charset="0"/>
              </a:rPr>
              <a:t>Disciplina que nos permite transformar </a:t>
            </a:r>
            <a:r>
              <a:rPr lang="es-MX" sz="2200" b="1" dirty="0">
                <a:latin typeface="Barlow Light" panose="00000400000000000000" pitchFamily="50" charset="0"/>
              </a:rPr>
              <a:t>datos en bruto</a:t>
            </a:r>
            <a:r>
              <a:rPr lang="es-MX" sz="2200" dirty="0">
                <a:latin typeface="Barlow Light" panose="00000400000000000000" pitchFamily="50" charset="0"/>
              </a:rPr>
              <a:t> en </a:t>
            </a:r>
            <a:r>
              <a:rPr lang="es-MX" sz="2200" b="1" dirty="0">
                <a:latin typeface="Barlow Light" panose="00000400000000000000" pitchFamily="50" charset="0"/>
              </a:rPr>
              <a:t>información</a:t>
            </a:r>
            <a:r>
              <a:rPr lang="es-MX" sz="2200" dirty="0">
                <a:latin typeface="Barlow Light" panose="00000400000000000000" pitchFamily="50" charset="0"/>
              </a:rPr>
              <a:t>, con el objetivo de convertir esta última en </a:t>
            </a:r>
            <a:r>
              <a:rPr lang="es-MX" sz="2200" b="1" dirty="0">
                <a:latin typeface="Barlow Light" panose="00000400000000000000" pitchFamily="50" charset="0"/>
              </a:rPr>
              <a:t>conocimiento </a:t>
            </a:r>
            <a:r>
              <a:rPr lang="es-MX" sz="2200" dirty="0">
                <a:latin typeface="Barlow Light" panose="00000400000000000000" pitchFamily="50" charset="0"/>
              </a:rPr>
              <a:t>sobre un tema específico de interés</a:t>
            </a:r>
            <a:endParaRPr lang="es-MX" sz="2200" b="1" dirty="0">
              <a:latin typeface="Barlow Light" panose="00000400000000000000" pitchFamily="50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D6CB0A00-04A7-498B-8382-32B37DFC3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885878"/>
              </p:ext>
            </p:extLst>
          </p:nvPr>
        </p:nvGraphicFramePr>
        <p:xfrm>
          <a:off x="4273826" y="1113183"/>
          <a:ext cx="8139043" cy="5386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FC82A034-33A5-44E8-A606-14A432AC5CE8}"/>
              </a:ext>
            </a:extLst>
          </p:cNvPr>
          <p:cNvSpPr txBox="1"/>
          <p:nvPr/>
        </p:nvSpPr>
        <p:spPr>
          <a:xfrm>
            <a:off x="4273826" y="503601"/>
            <a:ext cx="7692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solidFill>
                  <a:schemeClr val="bg1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Pilares que fundamentan la Ciencia de Datos</a:t>
            </a:r>
            <a:endParaRPr lang="es-MX" sz="2200" b="1" dirty="0">
              <a:solidFill>
                <a:schemeClr val="bg1"/>
              </a:solidFill>
              <a:latin typeface="Miriam Libre" panose="00000500000000000000" pitchFamily="50" charset="-79"/>
              <a:cs typeface="Miriam Libre" panose="00000500000000000000" pitchFamily="50" charset="-79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86145CF-365A-4F51-9578-C8C08C36D3C8}"/>
              </a:ext>
            </a:extLst>
          </p:cNvPr>
          <p:cNvSpPr txBox="1"/>
          <p:nvPr/>
        </p:nvSpPr>
        <p:spPr>
          <a:xfrm rot="2005248">
            <a:off x="6786945" y="3428114"/>
            <a:ext cx="163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Barlow Light" panose="00000400000000000000" pitchFamily="50" charset="0"/>
              </a:rPr>
              <a:t>Aprendizaje de máquina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62D1F8-0C8A-4F43-B6D5-1CA6F8857796}"/>
              </a:ext>
            </a:extLst>
          </p:cNvPr>
          <p:cNvSpPr txBox="1"/>
          <p:nvPr/>
        </p:nvSpPr>
        <p:spPr>
          <a:xfrm rot="19207231">
            <a:off x="8253905" y="3399468"/>
            <a:ext cx="1630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Barlow Light" panose="00000400000000000000" pitchFamily="50" charset="0"/>
              </a:rPr>
              <a:t>Investigación tradicional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1147FC-42F4-4D61-A039-5FEA7B5455F0}"/>
              </a:ext>
            </a:extLst>
          </p:cNvPr>
          <p:cNvSpPr txBox="1"/>
          <p:nvPr/>
        </p:nvSpPr>
        <p:spPr>
          <a:xfrm>
            <a:off x="7846005" y="4629074"/>
            <a:ext cx="99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dirty="0">
                <a:latin typeface="Barlow Light" panose="00000400000000000000" pitchFamily="50" charset="0"/>
              </a:rPr>
              <a:t>Zona de peligro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FE1D059-2A62-4829-8591-84A11A440283}"/>
              </a:ext>
            </a:extLst>
          </p:cNvPr>
          <p:cNvSpPr txBox="1"/>
          <p:nvPr/>
        </p:nvSpPr>
        <p:spPr>
          <a:xfrm>
            <a:off x="7896813" y="3977192"/>
            <a:ext cx="99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>
                <a:latin typeface="Barlow Light" panose="00000400000000000000" pitchFamily="50" charset="0"/>
              </a:rPr>
              <a:t>CIENCIA </a:t>
            </a:r>
          </a:p>
          <a:p>
            <a:pPr algn="ctr"/>
            <a:r>
              <a:rPr lang="es-MX" sz="1200" b="1" dirty="0">
                <a:latin typeface="Barlow Light" panose="00000400000000000000" pitchFamily="50" charset="0"/>
              </a:rPr>
              <a:t>DE DATOS</a:t>
            </a:r>
          </a:p>
        </p:txBody>
      </p:sp>
    </p:spTree>
    <p:extLst>
      <p:ext uri="{BB962C8B-B14F-4D97-AF65-F5344CB8AC3E}">
        <p14:creationId xmlns:p14="http://schemas.microsoft.com/office/powerpoint/2010/main" val="133602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/>
      <p:bldP spid="5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025F1E3-08F7-4126-B108-56A2D0A28A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44000" y="2944200"/>
            <a:ext cx="448000" cy="9696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6</a:t>
            </a:fld>
            <a:endParaRPr lang="es-MX" kern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DAC5E7-E891-42BE-9F0D-9EB86900C0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1548" y="822393"/>
            <a:ext cx="3392557" cy="3246024"/>
          </a:xfrm>
        </p:spPr>
        <p:txBody>
          <a:bodyPr anchor="ctr"/>
          <a:lstStyle/>
          <a:p>
            <a:pPr algn="ctr"/>
            <a:r>
              <a:rPr lang="es-MX" sz="6600" dirty="0">
                <a:solidFill>
                  <a:srgbClr val="AB8FF1"/>
                </a:solidFill>
              </a:rPr>
              <a:t>CIENCIA </a:t>
            </a:r>
            <a:r>
              <a:rPr lang="es-MX" sz="6000" dirty="0">
                <a:solidFill>
                  <a:srgbClr val="AB8FF1"/>
                </a:solidFill>
              </a:rPr>
              <a:t>de datos</a:t>
            </a:r>
            <a:endParaRPr lang="es-MX" sz="6600" dirty="0">
              <a:solidFill>
                <a:srgbClr val="AB8FF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5C9585-6B02-40C1-BE13-EE23CF714946}"/>
              </a:ext>
            </a:extLst>
          </p:cNvPr>
          <p:cNvSpPr txBox="1"/>
          <p:nvPr/>
        </p:nvSpPr>
        <p:spPr>
          <a:xfrm>
            <a:off x="291548" y="3627279"/>
            <a:ext cx="33925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latin typeface="Barlow Light" panose="00000400000000000000" pitchFamily="50" charset="0"/>
              </a:rPr>
              <a:t>Disciplina que nos permite transformar </a:t>
            </a:r>
            <a:r>
              <a:rPr lang="es-MX" sz="2200" b="1" dirty="0">
                <a:latin typeface="Barlow Light" panose="00000400000000000000" pitchFamily="50" charset="0"/>
              </a:rPr>
              <a:t>datos en bruto</a:t>
            </a:r>
            <a:r>
              <a:rPr lang="es-MX" sz="2200" dirty="0">
                <a:latin typeface="Barlow Light" panose="00000400000000000000" pitchFamily="50" charset="0"/>
              </a:rPr>
              <a:t> en </a:t>
            </a:r>
            <a:r>
              <a:rPr lang="es-MX" sz="2200" b="1" dirty="0">
                <a:latin typeface="Barlow Light" panose="00000400000000000000" pitchFamily="50" charset="0"/>
              </a:rPr>
              <a:t>información</a:t>
            </a:r>
            <a:r>
              <a:rPr lang="es-MX" sz="2200" dirty="0">
                <a:latin typeface="Barlow Light" panose="00000400000000000000" pitchFamily="50" charset="0"/>
              </a:rPr>
              <a:t>, con el objetivo de convertir esta última en </a:t>
            </a:r>
            <a:r>
              <a:rPr lang="es-MX" sz="2200" b="1" dirty="0">
                <a:latin typeface="Barlow Light" panose="00000400000000000000" pitchFamily="50" charset="0"/>
              </a:rPr>
              <a:t>conocimiento </a:t>
            </a:r>
            <a:r>
              <a:rPr lang="es-MX" sz="2200" dirty="0">
                <a:latin typeface="Barlow Light" panose="00000400000000000000" pitchFamily="50" charset="0"/>
              </a:rPr>
              <a:t>sobre un tema específico de interés</a:t>
            </a:r>
            <a:endParaRPr lang="es-MX" sz="2200" b="1" dirty="0">
              <a:latin typeface="Barlow Light" panose="00000400000000000000" pitchFamily="50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11EF4BE-AC01-464F-9C11-785754D7034F}"/>
              </a:ext>
            </a:extLst>
          </p:cNvPr>
          <p:cNvSpPr txBox="1"/>
          <p:nvPr/>
        </p:nvSpPr>
        <p:spPr>
          <a:xfrm>
            <a:off x="4724399" y="1071639"/>
            <a:ext cx="255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Miriam Libre" panose="00000500000000000000" pitchFamily="50" charset="-79"/>
                <a:cs typeface="Miriam Libre" panose="00000500000000000000" pitchFamily="50" charset="-79"/>
              </a:rPr>
              <a:t>Datos en bruto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7AAB686-AB2D-4024-882C-11FCE1B90F54}"/>
              </a:ext>
            </a:extLst>
          </p:cNvPr>
          <p:cNvSpPr txBox="1"/>
          <p:nvPr/>
        </p:nvSpPr>
        <p:spPr>
          <a:xfrm>
            <a:off x="4724399" y="1410194"/>
            <a:ext cx="6182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666666"/>
              </a:buClr>
              <a:buFont typeface="Barlow Light" panose="00000400000000000000" pitchFamily="50" charset="0"/>
              <a:buChar char="–"/>
            </a:pPr>
            <a:r>
              <a:rPr lang="es-MX" dirty="0">
                <a:solidFill>
                  <a:schemeClr val="tx2">
                    <a:lumMod val="50000"/>
                  </a:schemeClr>
                </a:solidFill>
                <a:latin typeface="Barlow Light" panose="00000400000000000000" pitchFamily="50" charset="0"/>
              </a:rPr>
              <a:t>Hechos desorganizados</a:t>
            </a:r>
          </a:p>
          <a:p>
            <a:pPr marL="285750" indent="-285750" algn="just">
              <a:buClr>
                <a:srgbClr val="666666"/>
              </a:buClr>
              <a:buFont typeface="Barlow Light" panose="00000400000000000000" pitchFamily="50" charset="0"/>
              <a:buChar char="–"/>
            </a:pPr>
            <a:r>
              <a:rPr lang="es-MX" dirty="0">
                <a:solidFill>
                  <a:schemeClr val="tx2">
                    <a:lumMod val="50000"/>
                  </a:schemeClr>
                </a:solidFill>
                <a:latin typeface="Barlow Light" panose="00000400000000000000" pitchFamily="50" charset="0"/>
              </a:rPr>
              <a:t>No proveen más información de lo que se ve a simple vista</a:t>
            </a:r>
          </a:p>
          <a:p>
            <a:pPr marL="285750" indent="-285750" algn="just">
              <a:buClr>
                <a:srgbClr val="666666"/>
              </a:buClr>
              <a:buFont typeface="Barlow Light" panose="00000400000000000000" pitchFamily="50" charset="0"/>
              <a:buChar char="–"/>
            </a:pPr>
            <a:r>
              <a:rPr lang="es-MX" dirty="0">
                <a:solidFill>
                  <a:schemeClr val="tx2">
                    <a:lumMod val="50000"/>
                  </a:schemeClr>
                </a:solidFill>
                <a:latin typeface="Barlow Light" panose="00000400000000000000" pitchFamily="50" charset="0"/>
              </a:rPr>
              <a:t>Múltiples fuentes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87FCEF-FBBD-4EF6-8202-4C02984C2172}"/>
              </a:ext>
            </a:extLst>
          </p:cNvPr>
          <p:cNvSpPr txBox="1"/>
          <p:nvPr/>
        </p:nvSpPr>
        <p:spPr>
          <a:xfrm>
            <a:off x="6009859" y="3004571"/>
            <a:ext cx="255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Miriam Libre" panose="00000500000000000000" pitchFamily="50" charset="-79"/>
                <a:cs typeface="Miriam Libre" panose="00000500000000000000" pitchFamily="50" charset="-79"/>
              </a:rPr>
              <a:t>Información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FDD440E-6D0D-4618-BB92-378190247081}"/>
              </a:ext>
            </a:extLst>
          </p:cNvPr>
          <p:cNvSpPr txBox="1"/>
          <p:nvPr/>
        </p:nvSpPr>
        <p:spPr>
          <a:xfrm>
            <a:off x="6096000" y="3384518"/>
            <a:ext cx="6182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666666"/>
              </a:buClr>
              <a:buFont typeface="Barlow Light" panose="00000400000000000000" pitchFamily="50" charset="0"/>
              <a:buChar char="–"/>
            </a:pPr>
            <a:r>
              <a:rPr lang="es-MX" dirty="0">
                <a:solidFill>
                  <a:schemeClr val="tx2">
                    <a:lumMod val="50000"/>
                  </a:schemeClr>
                </a:solidFill>
                <a:latin typeface="Barlow Light" panose="00000400000000000000" pitchFamily="50" charset="0"/>
              </a:rPr>
              <a:t>Datos organizados y estructurados</a:t>
            </a:r>
          </a:p>
          <a:p>
            <a:pPr marL="285750" indent="-285750" algn="just">
              <a:buClr>
                <a:srgbClr val="666666"/>
              </a:buClr>
              <a:buFont typeface="Barlow Light" panose="00000400000000000000" pitchFamily="50" charset="0"/>
              <a:buChar char="–"/>
            </a:pPr>
            <a:r>
              <a:rPr lang="es-MX" dirty="0">
                <a:solidFill>
                  <a:schemeClr val="tx2">
                    <a:lumMod val="50000"/>
                  </a:schemeClr>
                </a:solidFill>
                <a:latin typeface="Barlow Light" panose="00000400000000000000" pitchFamily="50" charset="0"/>
              </a:rPr>
              <a:t>Presentados en un contexto</a:t>
            </a:r>
          </a:p>
          <a:p>
            <a:pPr marL="285750" indent="-285750" algn="just">
              <a:buClr>
                <a:srgbClr val="666666"/>
              </a:buClr>
              <a:buFont typeface="Barlow Light" panose="00000400000000000000" pitchFamily="50" charset="0"/>
              <a:buChar char="–"/>
            </a:pPr>
            <a:r>
              <a:rPr lang="es-MX" dirty="0">
                <a:solidFill>
                  <a:schemeClr val="tx2">
                    <a:lumMod val="50000"/>
                  </a:schemeClr>
                </a:solidFill>
                <a:latin typeface="Barlow Light" panose="00000400000000000000" pitchFamily="50" charset="0"/>
              </a:rPr>
              <a:t>Útiles para el que los observa</a:t>
            </a:r>
          </a:p>
          <a:p>
            <a:pPr marL="285750" indent="-285750" algn="just">
              <a:buClr>
                <a:srgbClr val="666666"/>
              </a:buClr>
              <a:buFont typeface="Barlow Light" panose="00000400000000000000" pitchFamily="50" charset="0"/>
              <a:buChar char="–"/>
            </a:pPr>
            <a:endParaRPr lang="es-MX" dirty="0">
              <a:latin typeface="Barlow Light" panose="00000400000000000000" pitchFamily="50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F04866D-3462-4BDC-89DF-D0CAB57173AF}"/>
              </a:ext>
            </a:extLst>
          </p:cNvPr>
          <p:cNvSpPr txBox="1"/>
          <p:nvPr/>
        </p:nvSpPr>
        <p:spPr>
          <a:xfrm>
            <a:off x="7487475" y="4921478"/>
            <a:ext cx="255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Miriam Libre" panose="00000500000000000000" pitchFamily="50" charset="-79"/>
                <a:cs typeface="Miriam Libre" panose="00000500000000000000" pitchFamily="50" charset="-79"/>
              </a:rPr>
              <a:t>Conocimiento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61789CB-E929-4D86-993F-1BB3F868B08D}"/>
              </a:ext>
            </a:extLst>
          </p:cNvPr>
          <p:cNvSpPr txBox="1"/>
          <p:nvPr/>
        </p:nvSpPr>
        <p:spPr>
          <a:xfrm>
            <a:off x="7487475" y="5303657"/>
            <a:ext cx="425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666666"/>
              </a:buClr>
              <a:buFont typeface="Barlow Light" panose="00000400000000000000" pitchFamily="50" charset="0"/>
              <a:buChar char="–"/>
            </a:pPr>
            <a:r>
              <a:rPr lang="es-MX" dirty="0">
                <a:solidFill>
                  <a:schemeClr val="tx2">
                    <a:lumMod val="50000"/>
                  </a:schemeClr>
                </a:solidFill>
                <a:latin typeface="Barlow Light" panose="00000400000000000000" pitchFamily="50" charset="0"/>
              </a:rPr>
              <a:t>Procesar la información para extraer conclusiones valiosas</a:t>
            </a:r>
          </a:p>
          <a:p>
            <a:pPr marL="285750" indent="-285750" algn="just">
              <a:buClr>
                <a:srgbClr val="666666"/>
              </a:buClr>
              <a:buFont typeface="Barlow Light" panose="00000400000000000000" pitchFamily="50" charset="0"/>
              <a:buChar char="–"/>
            </a:pPr>
            <a:r>
              <a:rPr lang="es-MX" i="1" dirty="0">
                <a:solidFill>
                  <a:schemeClr val="tx2">
                    <a:lumMod val="50000"/>
                  </a:schemeClr>
                </a:solidFill>
                <a:latin typeface="Barlow Light" panose="00000400000000000000" pitchFamily="50" charset="0"/>
              </a:rPr>
              <a:t>Modelación</a:t>
            </a:r>
          </a:p>
          <a:p>
            <a:pPr marL="285750" indent="-285750" algn="just">
              <a:buClr>
                <a:srgbClr val="666666"/>
              </a:buClr>
              <a:buFont typeface="Barlow Light" panose="00000400000000000000" pitchFamily="50" charset="0"/>
              <a:buChar char="–"/>
            </a:pPr>
            <a:r>
              <a:rPr lang="es-MX" dirty="0">
                <a:solidFill>
                  <a:schemeClr val="tx2">
                    <a:lumMod val="50000"/>
                  </a:schemeClr>
                </a:solidFill>
                <a:latin typeface="Barlow Light" panose="00000400000000000000" pitchFamily="50" charset="0"/>
              </a:rPr>
              <a:t>Comunicación de resultados</a:t>
            </a:r>
          </a:p>
        </p:txBody>
      </p:sp>
    </p:spTree>
    <p:extLst>
      <p:ext uri="{BB962C8B-B14F-4D97-AF65-F5344CB8AC3E}">
        <p14:creationId xmlns:p14="http://schemas.microsoft.com/office/powerpoint/2010/main" val="16043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7" grpId="0"/>
      <p:bldP spid="10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ipse 30">
            <a:extLst>
              <a:ext uri="{FF2B5EF4-FFF2-40B4-BE49-F238E27FC236}">
                <a16:creationId xmlns:a16="http://schemas.microsoft.com/office/drawing/2014/main" id="{4BA8D6EF-C9B1-42BE-8D78-C9AC21A64690}"/>
              </a:ext>
            </a:extLst>
          </p:cNvPr>
          <p:cNvSpPr/>
          <p:nvPr/>
        </p:nvSpPr>
        <p:spPr>
          <a:xfrm>
            <a:off x="7774083" y="3368402"/>
            <a:ext cx="2152692" cy="1258192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025F1E3-08F7-4126-B108-56A2D0A28A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744000" y="2944200"/>
            <a:ext cx="448000" cy="9696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7</a:t>
            </a:fld>
            <a:endParaRPr lang="es-MX" kern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DAC5E7-E891-42BE-9F0D-9EB86900C0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1548" y="822393"/>
            <a:ext cx="3392557" cy="3246024"/>
          </a:xfrm>
        </p:spPr>
        <p:txBody>
          <a:bodyPr anchor="ctr"/>
          <a:lstStyle/>
          <a:p>
            <a:pPr algn="ctr"/>
            <a:r>
              <a:rPr lang="es-MX" sz="6600" dirty="0">
                <a:solidFill>
                  <a:srgbClr val="AB8FF1"/>
                </a:solidFill>
              </a:rPr>
              <a:t>CIENCIA </a:t>
            </a:r>
            <a:r>
              <a:rPr lang="es-MX" sz="6000" dirty="0">
                <a:solidFill>
                  <a:srgbClr val="AB8FF1"/>
                </a:solidFill>
              </a:rPr>
              <a:t>de datos</a:t>
            </a:r>
            <a:endParaRPr lang="es-MX" sz="6600" dirty="0">
              <a:solidFill>
                <a:srgbClr val="AB8FF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5C9585-6B02-40C1-BE13-EE23CF714946}"/>
              </a:ext>
            </a:extLst>
          </p:cNvPr>
          <p:cNvSpPr txBox="1"/>
          <p:nvPr/>
        </p:nvSpPr>
        <p:spPr>
          <a:xfrm>
            <a:off x="291548" y="3627279"/>
            <a:ext cx="3392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latin typeface="Barlow Light" panose="00000400000000000000" pitchFamily="50" charset="0"/>
              </a:rPr>
              <a:t>Roadmap del proceso en R</a:t>
            </a:r>
            <a:endParaRPr lang="es-MX" sz="2200" b="1" dirty="0">
              <a:latin typeface="Barlow Light" panose="00000400000000000000" pitchFamily="50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11EF4BE-AC01-464F-9C11-785754D7034F}"/>
              </a:ext>
            </a:extLst>
          </p:cNvPr>
          <p:cNvSpPr txBox="1"/>
          <p:nvPr/>
        </p:nvSpPr>
        <p:spPr>
          <a:xfrm>
            <a:off x="4724399" y="1071639"/>
            <a:ext cx="255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Miriam Libre" panose="00000500000000000000" pitchFamily="50" charset="-79"/>
                <a:cs typeface="Miriam Libre" panose="00000500000000000000" pitchFamily="50" charset="-79"/>
              </a:rPr>
              <a:t>Datos en bruto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87FCEF-FBBD-4EF6-8202-4C02984C2172}"/>
              </a:ext>
            </a:extLst>
          </p:cNvPr>
          <p:cNvSpPr txBox="1"/>
          <p:nvPr/>
        </p:nvSpPr>
        <p:spPr>
          <a:xfrm>
            <a:off x="6009859" y="3004571"/>
            <a:ext cx="255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Miriam Libre" panose="00000500000000000000" pitchFamily="50" charset="-79"/>
                <a:cs typeface="Miriam Libre" panose="00000500000000000000" pitchFamily="50" charset="-79"/>
              </a:rPr>
              <a:t>Información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F04866D-3462-4BDC-89DF-D0CAB57173AF}"/>
              </a:ext>
            </a:extLst>
          </p:cNvPr>
          <p:cNvSpPr txBox="1"/>
          <p:nvPr/>
        </p:nvSpPr>
        <p:spPr>
          <a:xfrm>
            <a:off x="7514771" y="4965771"/>
            <a:ext cx="255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latin typeface="Miriam Libre" panose="00000500000000000000" pitchFamily="50" charset="-79"/>
                <a:cs typeface="Miriam Libre" panose="00000500000000000000" pitchFamily="50" charset="-79"/>
              </a:rPr>
              <a:t>Conocimiento</a:t>
            </a:r>
          </a:p>
        </p:txBody>
      </p:sp>
      <p:cxnSp>
        <p:nvCxnSpPr>
          <p:cNvPr id="13" name="Conector: curvado 12">
            <a:extLst>
              <a:ext uri="{FF2B5EF4-FFF2-40B4-BE49-F238E27FC236}">
                <a16:creationId xmlns:a16="http://schemas.microsoft.com/office/drawing/2014/main" id="{6F02C88B-5FB7-4BDD-9E6C-A7A22EB9DF32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4601467" y="1796234"/>
            <a:ext cx="1716852" cy="1099931"/>
          </a:xfrm>
          <a:prstGeom prst="curvedConnector2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: curvado 16">
            <a:extLst>
              <a:ext uri="{FF2B5EF4-FFF2-40B4-BE49-F238E27FC236}">
                <a16:creationId xmlns:a16="http://schemas.microsoft.com/office/drawing/2014/main" id="{F77960DD-7318-4092-85D5-3D25EE01E88E}"/>
              </a:ext>
            </a:extLst>
          </p:cNvPr>
          <p:cNvCxnSpPr>
            <a:cxnSpLocks/>
            <a:endCxn id="15" idx="1"/>
          </p:cNvCxnSpPr>
          <p:nvPr/>
        </p:nvCxnSpPr>
        <p:spPr>
          <a:xfrm rot="16200000" flipH="1">
            <a:off x="6003681" y="3654736"/>
            <a:ext cx="1716850" cy="1305330"/>
          </a:xfrm>
          <a:prstGeom prst="curvedConnector2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FF62376-980D-4B37-AA80-CCCC9C2D8572}"/>
              </a:ext>
            </a:extLst>
          </p:cNvPr>
          <p:cNvSpPr txBox="1"/>
          <p:nvPr/>
        </p:nvSpPr>
        <p:spPr>
          <a:xfrm>
            <a:off x="4724399" y="453061"/>
            <a:ext cx="158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arlow Light" panose="00000400000000000000" pitchFamily="50" charset="0"/>
              </a:rPr>
              <a:t>Importar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7F97FC0-6EC2-4CCD-A402-11DA075C1B83}"/>
              </a:ext>
            </a:extLst>
          </p:cNvPr>
          <p:cNvSpPr txBox="1"/>
          <p:nvPr/>
        </p:nvSpPr>
        <p:spPr>
          <a:xfrm>
            <a:off x="5705555" y="1692174"/>
            <a:ext cx="1923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arlow Light" panose="00000400000000000000" pitchFamily="50" charset="0"/>
              </a:rPr>
              <a:t>Ordenar y limpiar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CCCC0FA-5933-4700-9400-E8FA0BD0FB5B}"/>
              </a:ext>
            </a:extLst>
          </p:cNvPr>
          <p:cNvSpPr txBox="1"/>
          <p:nvPr/>
        </p:nvSpPr>
        <p:spPr>
          <a:xfrm>
            <a:off x="7102079" y="3557412"/>
            <a:ext cx="1468720" cy="369332"/>
          </a:xfrm>
          <a:prstGeom prst="rect">
            <a:avLst/>
          </a:prstGeom>
          <a:solidFill>
            <a:srgbClr val="C9B7F5"/>
          </a:solidFill>
        </p:spPr>
        <p:txBody>
          <a:bodyPr wrap="square" rtlCol="0">
            <a:spAutoFit/>
          </a:bodyPr>
          <a:lstStyle/>
          <a:p>
            <a:r>
              <a:rPr lang="es-MX" dirty="0">
                <a:latin typeface="Barlow Light" panose="00000400000000000000" pitchFamily="50" charset="0"/>
              </a:rPr>
              <a:t>Transformar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9C0FD7A-848E-4A33-8D96-A87C26BE440B}"/>
              </a:ext>
            </a:extLst>
          </p:cNvPr>
          <p:cNvSpPr txBox="1"/>
          <p:nvPr/>
        </p:nvSpPr>
        <p:spPr>
          <a:xfrm>
            <a:off x="9371319" y="3568457"/>
            <a:ext cx="1468720" cy="369332"/>
          </a:xfrm>
          <a:prstGeom prst="rect">
            <a:avLst/>
          </a:prstGeom>
          <a:solidFill>
            <a:srgbClr val="C9B6F5"/>
          </a:solidFill>
          <a:ln>
            <a:solidFill>
              <a:srgbClr val="C9B7F5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>
                <a:latin typeface="Barlow Light" panose="00000400000000000000" pitchFamily="50" charset="0"/>
              </a:rPr>
              <a:t>Visualizar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28678F6-6678-421A-B6F6-4F3828AD0232}"/>
              </a:ext>
            </a:extLst>
          </p:cNvPr>
          <p:cNvSpPr txBox="1"/>
          <p:nvPr/>
        </p:nvSpPr>
        <p:spPr>
          <a:xfrm>
            <a:off x="8398958" y="4429697"/>
            <a:ext cx="1052760" cy="369332"/>
          </a:xfrm>
          <a:prstGeom prst="rect">
            <a:avLst/>
          </a:prstGeom>
          <a:solidFill>
            <a:srgbClr val="CCBBF6"/>
          </a:solidFill>
        </p:spPr>
        <p:txBody>
          <a:bodyPr wrap="square" rtlCol="0">
            <a:spAutoFit/>
          </a:bodyPr>
          <a:lstStyle/>
          <a:p>
            <a:r>
              <a:rPr lang="es-MX" dirty="0">
                <a:latin typeface="Barlow Light" panose="00000400000000000000" pitchFamily="50" charset="0"/>
              </a:rPr>
              <a:t>Modelar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44E1E1D-CA7C-4DC9-A523-F915C88CAA5E}"/>
              </a:ext>
            </a:extLst>
          </p:cNvPr>
          <p:cNvSpPr txBox="1"/>
          <p:nvPr/>
        </p:nvSpPr>
        <p:spPr>
          <a:xfrm>
            <a:off x="7902599" y="5503223"/>
            <a:ext cx="146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dirty="0">
                <a:latin typeface="Barlow Light" panose="00000400000000000000" pitchFamily="50" charset="0"/>
              </a:rPr>
              <a:t>Comunicar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108ED13-35EC-4BAB-98A3-698A86001919}"/>
              </a:ext>
            </a:extLst>
          </p:cNvPr>
          <p:cNvSpPr txBox="1"/>
          <p:nvPr/>
        </p:nvSpPr>
        <p:spPr>
          <a:xfrm>
            <a:off x="6199699" y="1976867"/>
            <a:ext cx="90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tidyr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D7A008A-E8E0-44A6-B382-F0297999B38A}"/>
              </a:ext>
            </a:extLst>
          </p:cNvPr>
          <p:cNvSpPr txBox="1"/>
          <p:nvPr/>
        </p:nvSpPr>
        <p:spPr>
          <a:xfrm>
            <a:off x="7440037" y="3839556"/>
            <a:ext cx="902380" cy="369332"/>
          </a:xfrm>
          <a:prstGeom prst="rect">
            <a:avLst/>
          </a:prstGeom>
          <a:solidFill>
            <a:srgbClr val="CBB9F6"/>
          </a:solidFill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B11969"/>
                </a:solidFill>
                <a:latin typeface="Miriam Libre" panose="00000500000000000000" pitchFamily="50" charset="-79"/>
                <a:cs typeface="Miriam Libre" panose="00000500000000000000" pitchFamily="50" charset="-79"/>
              </a:rPr>
              <a:t>dplyr</a:t>
            </a:r>
          </a:p>
        </p:txBody>
      </p:sp>
    </p:spTree>
    <p:extLst>
      <p:ext uri="{BB962C8B-B14F-4D97-AF65-F5344CB8AC3E}">
        <p14:creationId xmlns:p14="http://schemas.microsoft.com/office/powerpoint/2010/main" val="81826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07293-B196-4FF5-BB86-C15C9346B8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1. Ordenar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B344CF-1D85-4357-81A6-D59ECC9D2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1799" y="4193139"/>
            <a:ext cx="5655453" cy="1046400"/>
          </a:xfrm>
        </p:spPr>
        <p:txBody>
          <a:bodyPr/>
          <a:lstStyle/>
          <a:p>
            <a:r>
              <a:rPr lang="es-MX" dirty="0"/>
              <a:t>Estructurar las bases de datos a nuestra conveniencia para facilitar el análisis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D9DBD80-00D6-46DA-9807-2821B4A1599F}"/>
              </a:ext>
            </a:extLst>
          </p:cNvPr>
          <p:cNvSpPr/>
          <p:nvPr/>
        </p:nvSpPr>
        <p:spPr>
          <a:xfrm>
            <a:off x="7375749" y="5766912"/>
            <a:ext cx="44957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r>
              <a:rPr lang="en-US" sz="1600" dirty="0">
                <a:solidFill>
                  <a:srgbClr val="AB8FF1"/>
                </a:solidFill>
                <a:latin typeface="Barlow Light" panose="00000400000000000000" pitchFamily="50" charset="0"/>
              </a:rPr>
              <a:t>Hadley Wickham.</a:t>
            </a:r>
          </a:p>
          <a:p>
            <a:pPr algn="r" fontAlgn="base"/>
            <a:r>
              <a:rPr lang="en-US" sz="1600" b="1" dirty="0">
                <a:solidFill>
                  <a:srgbClr val="AB8FF1"/>
                </a:solidFill>
                <a:latin typeface="Barlow Light" panose="00000400000000000000" pitchFamily="50" charset="0"/>
              </a:rPr>
              <a:t>Tidy data.</a:t>
            </a:r>
          </a:p>
          <a:p>
            <a:pPr algn="r" fontAlgn="base"/>
            <a:r>
              <a:rPr lang="en-US" sz="1600" i="1" dirty="0">
                <a:solidFill>
                  <a:srgbClr val="AB8FF1"/>
                </a:solidFill>
                <a:latin typeface="Barlow Light" panose="00000400000000000000" pitchFamily="50" charset="0"/>
              </a:rPr>
              <a:t>The Journal of Statistical Software</a:t>
            </a:r>
            <a:r>
              <a:rPr lang="en-US" sz="1600" dirty="0">
                <a:solidFill>
                  <a:srgbClr val="AB8FF1"/>
                </a:solidFill>
                <a:latin typeface="Barlow Light" panose="00000400000000000000" pitchFamily="50" charset="0"/>
              </a:rPr>
              <a:t>, vol. 59, 2014</a:t>
            </a:r>
            <a:endParaRPr lang="en-US" sz="1600" b="0" i="0" dirty="0">
              <a:solidFill>
                <a:srgbClr val="AB8FF1"/>
              </a:solidFill>
              <a:effectLst/>
              <a:latin typeface="Barlow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45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6AB25E2-5C6A-4BAD-A680-C979DFFD34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 smtClean="0"/>
              <a:pPr defTabSz="1219170">
                <a:buClr>
                  <a:srgbClr val="000000"/>
                </a:buClr>
              </a:pPr>
              <a:t>9</a:t>
            </a:fld>
            <a:endParaRPr lang="es-MX" kern="0"/>
          </a:p>
        </p:txBody>
      </p:sp>
      <p:sp>
        <p:nvSpPr>
          <p:cNvPr id="3" name="Google Shape;377;p28">
            <a:extLst>
              <a:ext uri="{FF2B5EF4-FFF2-40B4-BE49-F238E27FC236}">
                <a16:creationId xmlns:a16="http://schemas.microsoft.com/office/drawing/2014/main" id="{A5AD4333-CCD0-4210-A69C-5BD9F848F681}"/>
              </a:ext>
            </a:extLst>
          </p:cNvPr>
          <p:cNvSpPr txBox="1">
            <a:spLocks/>
          </p:cNvSpPr>
          <p:nvPr/>
        </p:nvSpPr>
        <p:spPr>
          <a:xfrm>
            <a:off x="2514600" y="362417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" sz="19900" kern="0" dirty="0">
                <a:solidFill>
                  <a:srgbClr val="FFFFFF"/>
                </a:solidFill>
              </a:rPr>
              <a:t>80%</a:t>
            </a:r>
          </a:p>
        </p:txBody>
      </p:sp>
      <p:sp>
        <p:nvSpPr>
          <p:cNvPr id="4" name="Google Shape;378;p28">
            <a:extLst>
              <a:ext uri="{FF2B5EF4-FFF2-40B4-BE49-F238E27FC236}">
                <a16:creationId xmlns:a16="http://schemas.microsoft.com/office/drawing/2014/main" id="{B57A2345-F67B-46BB-9164-FA682B85F920}"/>
              </a:ext>
            </a:extLst>
          </p:cNvPr>
          <p:cNvSpPr txBox="1">
            <a:spLocks/>
          </p:cNvSpPr>
          <p:nvPr/>
        </p:nvSpPr>
        <p:spPr>
          <a:xfrm>
            <a:off x="2382078" y="4391577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s-MX" kern="0" dirty="0"/>
              <a:t>Del tiempo invertido en un análisis</a:t>
            </a:r>
          </a:p>
          <a:p>
            <a:pPr marL="0" indent="0" algn="ctr">
              <a:buFont typeface="Barlow Light"/>
              <a:buNone/>
            </a:pPr>
            <a:r>
              <a:rPr lang="es-MX" kern="0" dirty="0"/>
              <a:t>se lleva en limpiar y preparar los datos </a:t>
            </a:r>
          </a:p>
        </p:txBody>
      </p:sp>
    </p:spTree>
    <p:extLst>
      <p:ext uri="{BB962C8B-B14F-4D97-AF65-F5344CB8AC3E}">
        <p14:creationId xmlns:p14="http://schemas.microsoft.com/office/powerpoint/2010/main" val="1102070446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3019</TotalTime>
  <Words>953</Words>
  <Application>Microsoft Office PowerPoint</Application>
  <PresentationFormat>Panorámica</PresentationFormat>
  <Paragraphs>218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1" baseType="lpstr">
      <vt:lpstr>Arial</vt:lpstr>
      <vt:lpstr>Barlow</vt:lpstr>
      <vt:lpstr>Barlow Light</vt:lpstr>
      <vt:lpstr>Calibri</vt:lpstr>
      <vt:lpstr>Consolas</vt:lpstr>
      <vt:lpstr>Miriam Libre</vt:lpstr>
      <vt:lpstr>Tw Cen MT Condensed Extra Bold</vt:lpstr>
      <vt:lpstr>Work Sans</vt:lpstr>
      <vt:lpstr>Roderigo template</vt:lpstr>
      <vt:lpstr>Limpieza y manipulación de datos en R</vt:lpstr>
      <vt:lpstr>Hola!</vt:lpstr>
      <vt:lpstr>Rocío Maribel Ávila Ayala</vt:lpstr>
      <vt:lpstr>Introducción</vt:lpstr>
      <vt:lpstr>CIENCIA de datos</vt:lpstr>
      <vt:lpstr>CIENCIA de datos</vt:lpstr>
      <vt:lpstr>CIENCIA de datos</vt:lpstr>
      <vt:lpstr>1. Ordenar</vt:lpstr>
      <vt:lpstr>Presentación de PowerPoint</vt:lpstr>
      <vt:lpstr>Estándares y definición de datos ordenados (tidy data)</vt:lpstr>
      <vt:lpstr>Presentación de PowerPoint</vt:lpstr>
      <vt:lpstr>Presentación de PowerPoint</vt:lpstr>
      <vt:lpstr>Estructura de una ‘base de datos ordenada’</vt:lpstr>
      <vt:lpstr>Estructura de una ‘base de datos ordenada’</vt:lpstr>
      <vt:lpstr>‘Datos ordenados’</vt:lpstr>
      <vt:lpstr>Presentación de PowerPoint</vt:lpstr>
      <vt:lpstr>Presentación de PowerPoint</vt:lpstr>
      <vt:lpstr>Verbos para estructurar datos: gather</vt:lpstr>
      <vt:lpstr>Presentación de PowerPoint</vt:lpstr>
      <vt:lpstr>Presentación de PowerPoint</vt:lpstr>
      <vt:lpstr>Verbos para estructurar datos: separate</vt:lpstr>
      <vt:lpstr>Presentación de PowerPoint</vt:lpstr>
      <vt:lpstr>Presentación de PowerPoint</vt:lpstr>
      <vt:lpstr>Presentación de PowerPoint</vt:lpstr>
      <vt:lpstr>Resumen: verbos para estructurar datos</vt:lpstr>
      <vt:lpstr>2. Manipulación de datos</vt:lpstr>
      <vt:lpstr>Verbos para manipulación de datos</vt:lpstr>
      <vt:lpstr>Verbos para manipulación de datos</vt:lpstr>
      <vt:lpstr>Pipes %&gt;%</vt:lpstr>
      <vt:lpstr>Pipes %&gt;%</vt:lpstr>
      <vt:lpstr>Valores especiales con los que hay que tener cuidado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Limpieza y manipulación de datos en R</dc:title>
  <dc:creator>Rocio Avila</dc:creator>
  <cp:lastModifiedBy>Rocio Avila</cp:lastModifiedBy>
  <cp:revision>23</cp:revision>
  <dcterms:created xsi:type="dcterms:W3CDTF">2019-02-21T04:50:02Z</dcterms:created>
  <dcterms:modified xsi:type="dcterms:W3CDTF">2019-02-23T12:38:18Z</dcterms:modified>
</cp:coreProperties>
</file>